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33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032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35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2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29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3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295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1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093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88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93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30D03-C707-4A30-A2BE-946709D98B07}" type="datetimeFigureOut">
              <a:rPr lang="ko-KR" altLang="en-US" smtClean="0"/>
              <a:t>2017-02-10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7A3A0-A96D-4984-AEC0-43051A7AA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08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328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평등 및 비차별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5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대한민국 정부가 </a:t>
            </a:r>
            <a:r>
              <a:rPr lang="ko-KR" altLang="en-US" sz="2400" b="1" smtClean="0"/>
              <a:t>국가인권위원회의 인력을 확충</a:t>
            </a:r>
            <a:r>
              <a:rPr lang="ko-KR" altLang="en-US" sz="2400" smtClean="0"/>
              <a:t>하고 </a:t>
            </a:r>
            <a:r>
              <a:rPr lang="ko-KR" altLang="en-US" sz="2400" b="1" smtClean="0"/>
              <a:t>독립성을 더욱 강화</a:t>
            </a:r>
            <a:r>
              <a:rPr lang="ko-KR" altLang="en-US" sz="2400" smtClean="0"/>
              <a:t>해 줄 것</a:t>
            </a:r>
          </a:p>
          <a:p>
            <a:r>
              <a:rPr lang="ko-KR" altLang="en-US" sz="2400" smtClean="0"/>
              <a:t>장애로 인한 차별의 피해자들이 </a:t>
            </a:r>
            <a:r>
              <a:rPr lang="ko-KR" altLang="en-US" sz="2400" b="1" smtClean="0"/>
              <a:t>소송에 드는 비용을 면제 또는 경감</a:t>
            </a:r>
            <a:r>
              <a:rPr lang="ko-KR" altLang="en-US" sz="2400" smtClean="0"/>
              <a:t>시켜 줄 것</a:t>
            </a:r>
          </a:p>
          <a:p>
            <a:r>
              <a:rPr lang="ko-KR" altLang="en-US" sz="2400" smtClean="0"/>
              <a:t>법무부장관의 </a:t>
            </a:r>
            <a:r>
              <a:rPr lang="ko-KR" altLang="en-US" sz="2400" b="1" smtClean="0"/>
              <a:t>시정명령 요건</a:t>
            </a:r>
            <a:r>
              <a:rPr lang="en-US" altLang="ko-KR" sz="2400" smtClean="0"/>
              <a:t>(</a:t>
            </a:r>
            <a:r>
              <a:rPr lang="ko-KR" altLang="en-US" sz="2400" smtClean="0"/>
              <a:t>장애인차별금지법 제</a:t>
            </a:r>
            <a:r>
              <a:rPr lang="en-US" altLang="ko-KR" sz="2400" smtClean="0"/>
              <a:t>43</a:t>
            </a:r>
            <a:r>
              <a:rPr lang="ko-KR" altLang="en-US" sz="2400" smtClean="0"/>
              <a:t>조</a:t>
            </a:r>
            <a:r>
              <a:rPr lang="en-US" altLang="ko-KR" sz="2400" smtClean="0"/>
              <a:t>)</a:t>
            </a:r>
            <a:r>
              <a:rPr lang="ko-KR" altLang="en-US" sz="2400" smtClean="0"/>
              <a:t>을</a:t>
            </a:r>
            <a:r>
              <a:rPr lang="ko-KR" altLang="en-US" sz="2400" b="1" smtClean="0"/>
              <a:t> 완화</a:t>
            </a:r>
            <a:r>
              <a:rPr lang="ko-KR" altLang="en-US" sz="2400" smtClean="0"/>
              <a:t>하여 줄 것</a:t>
            </a:r>
          </a:p>
          <a:p>
            <a:r>
              <a:rPr lang="ko-KR" altLang="en-US" sz="2400" b="1" smtClean="0"/>
              <a:t>판사</a:t>
            </a:r>
            <a:r>
              <a:rPr lang="ko-KR" altLang="en-US" sz="2400" smtClean="0"/>
              <a:t>들에 대해</a:t>
            </a:r>
            <a:r>
              <a:rPr lang="ko-KR" altLang="en-US" sz="2400" b="1" smtClean="0"/>
              <a:t> 장애인차별금지법</a:t>
            </a:r>
            <a:r>
              <a:rPr lang="ko-KR" altLang="en-US" sz="2400" smtClean="0"/>
              <a:t>에 대한 </a:t>
            </a:r>
            <a:r>
              <a:rPr lang="ko-KR" altLang="en-US" sz="2400" b="1" smtClean="0"/>
              <a:t>인식을 제고</a:t>
            </a:r>
            <a:r>
              <a:rPr lang="ko-KR" altLang="en-US" sz="2400" smtClean="0"/>
              <a:t>시키고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장애인차별금지법 상 판사들에게 부여된 차별행위 중지 및 시정 명령권을 행사할 수 있도록 조치할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233087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장애여성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6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장애여성에 관한 </a:t>
            </a:r>
            <a:r>
              <a:rPr lang="ko-KR" altLang="en-US" sz="2400" b="1" smtClean="0"/>
              <a:t>성 폭력 및 가정 폭력 예방교육 프로그램</a:t>
            </a:r>
            <a:r>
              <a:rPr lang="ko-KR" altLang="en-US" sz="2400" smtClean="0"/>
              <a:t>을 구성할 때 </a:t>
            </a:r>
            <a:r>
              <a:rPr lang="ko-KR" altLang="en-US" sz="2400" b="1" smtClean="0"/>
              <a:t>성 인지적 관점을 도입</a:t>
            </a:r>
            <a:endParaRPr lang="ko-KR" altLang="en-US" sz="2400" smtClean="0"/>
          </a:p>
          <a:p>
            <a:r>
              <a:rPr lang="ko-KR" altLang="en-US" sz="2400" b="1" smtClean="0"/>
              <a:t>장애인 거주시설 내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외부</a:t>
            </a:r>
            <a:r>
              <a:rPr lang="ko-KR" altLang="en-US" sz="2400" smtClean="0"/>
              <a:t>에서 벌어지고 있는 장애여성에 대한 </a:t>
            </a:r>
            <a:r>
              <a:rPr lang="ko-KR" altLang="en-US" sz="2400" b="1" smtClean="0"/>
              <a:t>폭력</a:t>
            </a:r>
            <a:r>
              <a:rPr lang="ko-KR" altLang="en-US" sz="2400" smtClean="0"/>
              <a:t>을</a:t>
            </a:r>
            <a:r>
              <a:rPr lang="ko-KR" altLang="en-US" sz="2400" b="1" smtClean="0"/>
              <a:t> 해결</a:t>
            </a:r>
            <a:r>
              <a:rPr lang="ko-KR" altLang="en-US" sz="2400" smtClean="0"/>
              <a:t>하기 위한</a:t>
            </a:r>
            <a:r>
              <a:rPr lang="ko-KR" altLang="en-US" sz="2400" b="1" smtClean="0"/>
              <a:t> 효과적인 조치</a:t>
            </a:r>
            <a:r>
              <a:rPr lang="ko-KR" altLang="en-US" sz="2400" smtClean="0"/>
              <a:t>를 취할 것</a:t>
            </a:r>
          </a:p>
          <a:p>
            <a:r>
              <a:rPr lang="ko-KR" altLang="en-US" sz="2400" smtClean="0"/>
              <a:t>장애여성들이 정규교육을 수료하였든지 또는 정규교육에 참여가 배제되었든지 관계없이</a:t>
            </a:r>
            <a:r>
              <a:rPr lang="en-US" altLang="ko-KR" sz="2400" smtClean="0"/>
              <a:t>, </a:t>
            </a:r>
            <a:r>
              <a:rPr lang="ko-KR" altLang="en-US" sz="2400" smtClean="0"/>
              <a:t>그들의 선택과 필요에 따라 적절한 </a:t>
            </a:r>
            <a:r>
              <a:rPr lang="ko-KR" altLang="en-US" sz="2400" b="1" smtClean="0"/>
              <a:t>평생교육</a:t>
            </a:r>
            <a:r>
              <a:rPr lang="ko-KR" altLang="en-US" sz="2400" smtClean="0"/>
              <a:t>을</a:t>
            </a:r>
            <a:r>
              <a:rPr lang="ko-KR" altLang="en-US" sz="2400" b="1" smtClean="0"/>
              <a:t> 받을 수 있도록 보장</a:t>
            </a:r>
            <a:r>
              <a:rPr lang="ko-KR" altLang="en-US" sz="2400" smtClean="0"/>
              <a:t>해 줄 것</a:t>
            </a:r>
          </a:p>
          <a:p>
            <a:r>
              <a:rPr lang="ko-KR" altLang="en-US" sz="2400" b="1" smtClean="0"/>
              <a:t>임신 및 출산</a:t>
            </a:r>
            <a:r>
              <a:rPr lang="ko-KR" altLang="en-US" sz="2400" smtClean="0"/>
              <a:t>기간 동안 </a:t>
            </a:r>
            <a:r>
              <a:rPr lang="ko-KR" altLang="en-US" sz="2400" b="1" smtClean="0"/>
              <a:t>장애여성에 대한 지원</a:t>
            </a:r>
            <a:r>
              <a:rPr lang="ko-KR" altLang="en-US" sz="2400" smtClean="0"/>
              <a:t>을 확대</a:t>
            </a:r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649419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인식제고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8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/>
          </a:p>
          <a:p>
            <a:r>
              <a:rPr lang="ko-KR" altLang="en-US" sz="2400" smtClean="0"/>
              <a:t>인권을 가진 사람으로서 </a:t>
            </a:r>
            <a:r>
              <a:rPr lang="ko-KR" altLang="en-US" sz="2400" b="1" smtClean="0"/>
              <a:t>장애인들에 대한 긍정적인 이미지를 제고</a:t>
            </a:r>
            <a:r>
              <a:rPr lang="ko-KR" altLang="en-US" sz="2400" smtClean="0"/>
              <a:t>하기 위한 인식제고 캠페인을 강화할 것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b="1" smtClean="0"/>
              <a:t>협약 내용과 목적을 체계적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지속적으로 홍보</a:t>
            </a:r>
            <a:r>
              <a:rPr lang="ko-KR" altLang="en-US" sz="2400" smtClean="0"/>
              <a:t>하고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공무원</a:t>
            </a:r>
            <a:r>
              <a:rPr lang="en-US" altLang="ko-KR" sz="2400" smtClean="0"/>
              <a:t>․</a:t>
            </a:r>
            <a:r>
              <a:rPr lang="ko-KR" altLang="en-US" sz="2400" smtClean="0"/>
              <a:t>국회의원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언론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일반 대중들에게 관련 교육을 제공할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183815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접근성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9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 </a:t>
            </a:r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장애인이 </a:t>
            </a:r>
            <a:r>
              <a:rPr lang="ko-KR" altLang="en-US" sz="2400" b="1" smtClean="0"/>
              <a:t>모든 유형의 대중교통을 안전하고 편리하게 사용</a:t>
            </a:r>
            <a:r>
              <a:rPr lang="ko-KR" altLang="en-US" sz="2400" smtClean="0"/>
              <a:t>할 수 있도록 현행 대중교통 정책을 점검할 것</a:t>
            </a:r>
          </a:p>
          <a:p>
            <a:r>
              <a:rPr lang="ko-KR" altLang="en-US" sz="2400" smtClean="0"/>
              <a:t>건물의 크기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용적률</a:t>
            </a:r>
            <a:r>
              <a:rPr lang="en-US" altLang="ko-KR" sz="2400" smtClean="0"/>
              <a:t>․</a:t>
            </a:r>
            <a:r>
              <a:rPr lang="ko-KR" altLang="en-US" sz="2400" smtClean="0"/>
              <a:t>건축일자에 관계없이 </a:t>
            </a:r>
            <a:r>
              <a:rPr lang="ko-KR" altLang="en-US" sz="2400" b="1" smtClean="0"/>
              <a:t>모든 공공시설 및 작업장에 접근성 기준을 적용</a:t>
            </a:r>
            <a:r>
              <a:rPr lang="ko-KR" altLang="en-US" sz="2400" smtClean="0"/>
              <a:t>하도록 촉구</a:t>
            </a:r>
          </a:p>
          <a:p>
            <a:r>
              <a:rPr lang="ko-KR" altLang="en-US" sz="2400" smtClean="0"/>
              <a:t>모든 장애인들이 다른 사람들과 </a:t>
            </a:r>
            <a:r>
              <a:rPr lang="ko-KR" altLang="en-US" sz="2400" b="1" smtClean="0"/>
              <a:t>동등하게 인터넷 웹사이트를 통해 정보에 접근</a:t>
            </a:r>
            <a:r>
              <a:rPr lang="ko-KR" altLang="en-US" sz="2400" smtClean="0"/>
              <a:t>할 수 있도록 하고</a:t>
            </a:r>
            <a:r>
              <a:rPr lang="en-US" altLang="ko-KR" sz="2400" smtClean="0"/>
              <a:t>,</a:t>
            </a:r>
            <a:endParaRPr lang="ko-KR" altLang="en-US" sz="2400" smtClean="0"/>
          </a:p>
          <a:p>
            <a:r>
              <a:rPr lang="ko-KR" altLang="en-US" sz="2400" b="1" smtClean="0"/>
              <a:t>시각장애</a:t>
            </a:r>
            <a:r>
              <a:rPr lang="ko-KR" altLang="en-US" sz="2400" smtClean="0"/>
              <a:t>나 기타 장애를 가진 사람들이 </a:t>
            </a:r>
            <a:r>
              <a:rPr lang="ko-KR" altLang="en-US" sz="2400" b="1" smtClean="0"/>
              <a:t>스마트폰을 이용</a:t>
            </a:r>
            <a:r>
              <a:rPr lang="ko-KR" altLang="en-US" sz="2400" smtClean="0"/>
              <a:t>할 수 있도록 하기 위해 </a:t>
            </a:r>
            <a:r>
              <a:rPr lang="ko-KR" altLang="en-US" sz="2400" b="1" smtClean="0"/>
              <a:t>관련 법령을 개정</a:t>
            </a:r>
            <a:r>
              <a:rPr lang="ko-KR" altLang="en-US" sz="2400" smtClean="0"/>
              <a:t>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0742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법 앞에 동등한 인정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12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 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대한민국 정부가 </a:t>
            </a:r>
            <a:r>
              <a:rPr lang="ko-KR" altLang="en-US" sz="2400" b="1" smtClean="0"/>
              <a:t>대체의사결정에서 조력의사결정으로</a:t>
            </a:r>
            <a:r>
              <a:rPr lang="ko-KR" altLang="en-US" sz="2400" smtClean="0"/>
              <a:t> 방침을 바꾸어 피후견인의 자율성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선호도를 존중할 것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국가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지방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지역차원에서 </a:t>
            </a:r>
            <a:r>
              <a:rPr lang="ko-KR" altLang="en-US" sz="2400" b="1" smtClean="0"/>
              <a:t>공무원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판사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사회복지사</a:t>
            </a:r>
            <a:r>
              <a:rPr lang="ko-KR" altLang="en-US" sz="2400" smtClean="0"/>
              <a:t>를 포함한 모든 행위자들을 대상으로</a:t>
            </a:r>
            <a:r>
              <a:rPr lang="ko-KR" altLang="en-US" sz="2400" b="1" smtClean="0"/>
              <a:t> 장애인의 법적 능력 및 조력의사결정 절차에 관한 교육</a:t>
            </a:r>
            <a:r>
              <a:rPr lang="ko-KR" altLang="en-US" sz="2400" smtClean="0"/>
              <a:t>을 제공할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782976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고문</a:t>
            </a:r>
            <a:r>
              <a:rPr lang="ko-KR" altLang="en-US" sz="2400" smtClean="0">
                <a:solidFill>
                  <a:srgbClr val="FF0000"/>
                </a:solidFill>
              </a:rPr>
              <a:t> 또는 잔혹한</a:t>
            </a:r>
            <a:r>
              <a:rPr lang="en-US" altLang="ko-KR" sz="2400" smtClean="0">
                <a:solidFill>
                  <a:srgbClr val="FF0000"/>
                </a:solidFill>
              </a:rPr>
              <a:t>, </a:t>
            </a:r>
            <a:r>
              <a:rPr lang="ko-KR" altLang="en-US" sz="2400" smtClean="0">
                <a:solidFill>
                  <a:srgbClr val="FF0000"/>
                </a:solidFill>
              </a:rPr>
              <a:t>비인도적이거나 </a:t>
            </a:r>
            <a:r>
              <a:rPr lang="ko-KR" altLang="en-US" sz="2400" b="1" smtClean="0">
                <a:solidFill>
                  <a:srgbClr val="FF0000"/>
                </a:solidFill>
              </a:rPr>
              <a:t>굴욕적</a:t>
            </a:r>
            <a:r>
              <a:rPr lang="ko-KR" altLang="en-US" sz="2400" smtClean="0">
                <a:solidFill>
                  <a:srgbClr val="FF0000"/>
                </a:solidFill>
              </a:rPr>
              <a:t>인 </a:t>
            </a:r>
            <a:r>
              <a:rPr lang="ko-KR" altLang="en-US" sz="2400" b="1" smtClean="0">
                <a:solidFill>
                  <a:srgbClr val="FF0000"/>
                </a:solidFill>
              </a:rPr>
              <a:t>대우</a:t>
            </a:r>
            <a:r>
              <a:rPr lang="ko-KR" altLang="en-US" sz="2400" smtClean="0">
                <a:solidFill>
                  <a:srgbClr val="FF0000"/>
                </a:solidFill>
              </a:rPr>
              <a:t>나 </a:t>
            </a:r>
            <a:r>
              <a:rPr lang="ko-KR" altLang="en-US" sz="2400" b="1" smtClean="0">
                <a:solidFill>
                  <a:srgbClr val="FF0000"/>
                </a:solidFill>
              </a:rPr>
              <a:t>처벌로부터의 자유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15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장애인들을 잔인하거나 비인간적이며 굴욕적인 대우와 처벌의 대상이 되도록 만드는 </a:t>
            </a:r>
            <a:r>
              <a:rPr lang="ko-KR" altLang="en-US" sz="2400" b="1" smtClean="0"/>
              <a:t>강제적인 처치 방식을 철폐할 것</a:t>
            </a:r>
            <a:endParaRPr lang="en-US" altLang="ko-KR" sz="2400" b="1" smtClean="0"/>
          </a:p>
          <a:p>
            <a:endParaRPr lang="ko-KR" altLang="en-US" sz="2400" smtClean="0"/>
          </a:p>
          <a:p>
            <a:r>
              <a:rPr lang="ko-KR" altLang="en-US" sz="2400" smtClean="0"/>
              <a:t>효과적</a:t>
            </a:r>
            <a:r>
              <a:rPr lang="en-US" altLang="ko-KR" sz="2400" smtClean="0"/>
              <a:t>, </a:t>
            </a:r>
            <a:r>
              <a:rPr lang="ko-KR" altLang="en-US" sz="2400" smtClean="0"/>
              <a:t>독립적인 외부기관의 감시 메커니즘을 확립하여 </a:t>
            </a:r>
            <a:r>
              <a:rPr lang="ko-KR" altLang="en-US" sz="2400" b="1" smtClean="0"/>
              <a:t>정신병원에 입원 중인 장애인들을 모든 형태의 폭력</a:t>
            </a:r>
            <a:r>
              <a:rPr lang="en-US" altLang="ko-KR" sz="2400" b="1" smtClean="0"/>
              <a:t>,</a:t>
            </a:r>
            <a:r>
              <a:rPr lang="ko-KR" altLang="en-US" sz="2400" b="1" smtClean="0"/>
              <a:t> 욕설</a:t>
            </a:r>
            <a:r>
              <a:rPr lang="en-US" altLang="ko-KR" sz="2400" b="1" smtClean="0"/>
              <a:t>, </a:t>
            </a:r>
            <a:r>
              <a:rPr lang="ko-KR" altLang="en-US" sz="2400" b="1" smtClean="0"/>
              <a:t>학대 행위로부터 보호</a:t>
            </a:r>
            <a:r>
              <a:rPr lang="ko-KR" altLang="en-US" sz="2400" smtClean="0"/>
              <a:t>하도록 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3978367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착취</a:t>
            </a:r>
            <a:r>
              <a:rPr lang="en-US" altLang="ko-KR" sz="2400" b="1" smtClean="0">
                <a:solidFill>
                  <a:srgbClr val="FF0000"/>
                </a:solidFill>
              </a:rPr>
              <a:t>, </a:t>
            </a:r>
            <a:r>
              <a:rPr lang="ko-KR" altLang="en-US" sz="2400" b="1" smtClean="0">
                <a:solidFill>
                  <a:srgbClr val="FF0000"/>
                </a:solidFill>
              </a:rPr>
              <a:t>폭력 및 학대로부터의 자유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16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대한민국 정부가 거주시설 내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외부에서 </a:t>
            </a:r>
            <a:r>
              <a:rPr lang="ko-KR" altLang="en-US" sz="2400" b="1" smtClean="0"/>
              <a:t>장애인들이 겪는 모든 유형의 폭력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착취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학대를 조사</a:t>
            </a:r>
            <a:r>
              <a:rPr lang="ko-KR" altLang="en-US" sz="2400" smtClean="0"/>
              <a:t>하고</a:t>
            </a:r>
            <a:r>
              <a:rPr lang="en-US" altLang="ko-KR" sz="2400" smtClean="0"/>
              <a:t>,</a:t>
            </a:r>
            <a:r>
              <a:rPr lang="ko-KR" altLang="en-US" sz="2400" b="1" smtClean="0"/>
              <a:t> 가해자들을 엄벌하고 피해자들에게 보상</a:t>
            </a:r>
            <a:r>
              <a:rPr lang="ko-KR" altLang="en-US" sz="2400" smtClean="0"/>
              <a:t> 및 </a:t>
            </a:r>
            <a:r>
              <a:rPr lang="ko-KR" altLang="en-US" sz="2400" b="1" smtClean="0"/>
              <a:t>보호소를 제공</a:t>
            </a:r>
            <a:r>
              <a:rPr lang="ko-KR" altLang="en-US" sz="2400" smtClean="0"/>
              <a:t>할 것 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대한민국 정부가 </a:t>
            </a:r>
            <a:r>
              <a:rPr lang="ko-KR" altLang="en-US" sz="2400" b="1" smtClean="0"/>
              <a:t>장애인들의 강제 노역 사건을 철저히 조사</a:t>
            </a:r>
            <a:r>
              <a:rPr lang="ko-KR" altLang="en-US" sz="2400" smtClean="0"/>
              <a:t>하고 피해자들에게 충분한 보호를 제공할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956811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개인의 존엄성에 대한 보호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17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가정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지역사회</a:t>
            </a:r>
            <a:r>
              <a:rPr lang="en-US" altLang="ko-KR" sz="2400" smtClean="0"/>
              <a:t>․</a:t>
            </a:r>
            <a:r>
              <a:rPr lang="ko-KR" altLang="en-US" sz="2400" smtClean="0"/>
              <a:t>거주시설 내에서 </a:t>
            </a:r>
            <a:r>
              <a:rPr lang="ko-KR" altLang="en-US" sz="2400" b="1" smtClean="0"/>
              <a:t>장애 여성 및 장애 소녀들의 권리에 관한 인식을 개선</a:t>
            </a:r>
            <a:r>
              <a:rPr lang="ko-KR" altLang="en-US" sz="2400" smtClean="0"/>
              <a:t>할 것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b="1" smtClean="0"/>
              <a:t>강제불임</a:t>
            </a:r>
            <a:r>
              <a:rPr lang="ko-KR" altLang="en-US" sz="2400" smtClean="0"/>
              <a:t>으로부터 </a:t>
            </a:r>
            <a:r>
              <a:rPr lang="ko-KR" altLang="en-US" sz="2400" b="1" smtClean="0"/>
              <a:t>장애 여성 및 장애 소녀들을 보호</a:t>
            </a:r>
            <a:r>
              <a:rPr lang="ko-KR" altLang="en-US" sz="2400" smtClean="0"/>
              <a:t>하는 메커니즘의 효과 및 접근성 보장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강제 불임수술의 관행을 없애기 위해 필요한 조치 및 </a:t>
            </a:r>
            <a:r>
              <a:rPr lang="ko-KR" altLang="en-US" sz="2400" b="1" smtClean="0"/>
              <a:t>강제 불임수술의 사례에 대해 조사를 실시</a:t>
            </a:r>
            <a:r>
              <a:rPr lang="ko-KR" altLang="en-US" sz="2400" smtClean="0"/>
              <a:t>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2602809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자립적 생활 및 지역 사회에의 동참 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19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장애인들을 위한 인권 모델에 입각한 </a:t>
            </a:r>
            <a:r>
              <a:rPr lang="ko-KR" altLang="en-US" sz="2400" b="1" smtClean="0"/>
              <a:t>효과적인 탈시설화 전략을 수립</a:t>
            </a:r>
            <a:r>
              <a:rPr lang="ko-KR" altLang="en-US" sz="2400" smtClean="0"/>
              <a:t>하고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장애인 활동보조서비스를 비롯한 </a:t>
            </a:r>
            <a:r>
              <a:rPr lang="ko-KR" altLang="en-US" sz="2400" b="1" smtClean="0"/>
              <a:t>지역 사회의 지원 서비스를 대폭 확대</a:t>
            </a:r>
            <a:r>
              <a:rPr lang="ko-KR" altLang="en-US" sz="2400" smtClean="0"/>
              <a:t>할 것을 촉구</a:t>
            </a:r>
          </a:p>
          <a:p>
            <a:r>
              <a:rPr lang="ko-KR" altLang="en-US" sz="2400" smtClean="0"/>
              <a:t>사회부조 프로그램을 통해 </a:t>
            </a:r>
            <a:r>
              <a:rPr lang="ko-KR" altLang="en-US" sz="2400" b="1" smtClean="0"/>
              <a:t>장애인들에게 충분하고 공정하게 재정을 지원</a:t>
            </a:r>
            <a:r>
              <a:rPr lang="ko-KR" altLang="en-US" sz="2400" smtClean="0"/>
              <a:t>하여 장애인들로 하여금 지역사회에서 자립 생활이 가능하도록 보장해 줄 것</a:t>
            </a:r>
          </a:p>
          <a:p>
            <a:r>
              <a:rPr lang="ko-KR" altLang="en-US" sz="2400" smtClean="0"/>
              <a:t>장애 정도가 아닌 장애당사자의 특성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상황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욕구에 따라서 가족의 소득 수준이 아닌 </a:t>
            </a:r>
            <a:r>
              <a:rPr lang="ko-KR" altLang="en-US" sz="2400" b="1" smtClean="0"/>
              <a:t>장애당사자의 소득수준에 따라서 활동보조서비스 이용금액을 산정</a:t>
            </a:r>
            <a:r>
              <a:rPr lang="ko-KR" altLang="en-US" sz="2400" smtClean="0"/>
              <a:t>할 것</a:t>
            </a:r>
          </a:p>
          <a:p>
            <a:endParaRPr lang="ko-KR" altLang="en-US" sz="2400" smtClean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298012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의사 및 표현의 자유와 정보접근권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21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대한민국 정부가 </a:t>
            </a:r>
            <a:r>
              <a:rPr lang="ko-KR" altLang="en-US" sz="2400" b="1" smtClean="0"/>
              <a:t>수화를 공식어로 지정</a:t>
            </a:r>
            <a:r>
              <a:rPr lang="ko-KR" altLang="en-US" sz="2400" smtClean="0"/>
              <a:t>하고</a:t>
            </a:r>
            <a:r>
              <a:rPr lang="en-US" altLang="ko-KR" sz="2400" smtClean="0"/>
              <a:t>, </a:t>
            </a:r>
            <a:r>
              <a:rPr lang="ko-KR" altLang="en-US" sz="2400" b="1" smtClean="0"/>
              <a:t>점자를 공식 문자로 지정</a:t>
            </a:r>
            <a:r>
              <a:rPr lang="ko-KR" altLang="en-US" sz="2400" smtClean="0"/>
              <a:t>하는 법안을 채택할 것을 촉구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장애인의 </a:t>
            </a:r>
            <a:r>
              <a:rPr lang="ko-KR" altLang="en-US" sz="2400" b="1" smtClean="0"/>
              <a:t>방송자료 접근성</a:t>
            </a:r>
            <a:r>
              <a:rPr lang="ko-KR" altLang="en-US" sz="2400" smtClean="0"/>
              <a:t>을 보장해 주는 규정에 </a:t>
            </a:r>
            <a:r>
              <a:rPr lang="ko-KR" altLang="en-US" sz="2400" b="1" smtClean="0"/>
              <a:t>수화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자막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화면 및 소리 해설</a:t>
            </a:r>
            <a:r>
              <a:rPr lang="en-US" altLang="ko-KR" sz="2400" smtClean="0"/>
              <a:t>․</a:t>
            </a:r>
            <a:r>
              <a:rPr lang="ko-KR" altLang="en-US" sz="2400" smtClean="0"/>
              <a:t>가독성이 높고 이해하기 쉬운 내용과 </a:t>
            </a:r>
            <a:r>
              <a:rPr lang="ko-KR" altLang="en-US" sz="2400" b="1" smtClean="0"/>
              <a:t>프로그램 질에 관한 기준을 포함</a:t>
            </a:r>
            <a:r>
              <a:rPr lang="ko-KR" altLang="en-US" sz="2400" smtClean="0"/>
              <a:t>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75410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323850" y="2921000"/>
            <a:ext cx="8820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642938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642938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642938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642938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642938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just" eaLnBrk="1" latinLnBrk="0" hangingPunct="1">
              <a:spcBef>
                <a:spcPct val="0"/>
              </a:spcBef>
              <a:buFontTx/>
              <a:buNone/>
            </a:pPr>
            <a:r>
              <a:rPr lang="ko-KR" altLang="en-US" sz="6600" dirty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sym typeface="Helvetica Neue Light"/>
              </a:rPr>
              <a:t>     장애인권리협약</a:t>
            </a:r>
          </a:p>
        </p:txBody>
      </p:sp>
    </p:spTree>
    <p:extLst>
      <p:ext uri="{BB962C8B-B14F-4D97-AF65-F5344CB8AC3E}">
        <p14:creationId xmlns:p14="http://schemas.microsoft.com/office/powerpoint/2010/main" val="1148864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가정과 가족에 대한 존중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23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b="1" smtClean="0"/>
              <a:t>장애 아동을 가진 미혼모를 포함한 부모</a:t>
            </a:r>
            <a:r>
              <a:rPr lang="ko-KR" altLang="en-US" sz="2400" smtClean="0"/>
              <a:t>들이 가족 내에서 </a:t>
            </a:r>
            <a:r>
              <a:rPr lang="ko-KR" altLang="en-US" sz="2400" b="1" smtClean="0"/>
              <a:t>아동을 양육할 수 있도록 지원</a:t>
            </a:r>
            <a:r>
              <a:rPr lang="ko-KR" altLang="en-US" sz="2400" smtClean="0"/>
              <a:t>을 받을 수 있게 하고</a:t>
            </a:r>
            <a:r>
              <a:rPr lang="en-US" altLang="ko-KR" sz="2400" smtClean="0"/>
              <a:t>, </a:t>
            </a:r>
            <a:r>
              <a:rPr lang="ko-KR" altLang="en-US" sz="2400" smtClean="0"/>
              <a:t>아동들이 갖는 가족에 대한 권리를 보장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장애 아동들이 </a:t>
            </a:r>
            <a:r>
              <a:rPr lang="ko-KR" altLang="en-US" sz="2400" b="1" smtClean="0"/>
              <a:t>다른 아동들과 함께 동등한 입장에서 지역 사회에 참여</a:t>
            </a:r>
            <a:r>
              <a:rPr lang="ko-KR" altLang="en-US" sz="2400" smtClean="0"/>
              <a:t>할 수 있도록 보장하기 위한 법적 근거를 마련하고 종합적인 정책을 시행 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1134842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교육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24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현행 </a:t>
            </a:r>
            <a:r>
              <a:rPr lang="ko-KR" altLang="en-US" sz="2400" b="1" smtClean="0"/>
              <a:t>장애통합 교육정책 효과에 대한 연구</a:t>
            </a:r>
            <a:r>
              <a:rPr lang="ko-KR" altLang="en-US" sz="2400" smtClean="0"/>
              <a:t>를 실시할 것 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보조공학</a:t>
            </a:r>
            <a:r>
              <a:rPr lang="en-US" altLang="ko-KR" sz="2400" smtClean="0"/>
              <a:t>, </a:t>
            </a:r>
            <a:r>
              <a:rPr lang="ko-KR" altLang="en-US" sz="2400" smtClean="0"/>
              <a:t>교실 내의 지원 시설 설치</a:t>
            </a:r>
            <a:r>
              <a:rPr lang="en-US" altLang="ko-KR" sz="2400" smtClean="0"/>
              <a:t>, </a:t>
            </a:r>
            <a:r>
              <a:rPr lang="ko-KR" altLang="en-US" sz="2400" smtClean="0"/>
              <a:t>접근이 가능하고 용도에 맞게 개조한 교육 보조 자료 및 교육 과정 등 </a:t>
            </a:r>
            <a:r>
              <a:rPr lang="ko-KR" altLang="en-US" sz="2400" b="1" smtClean="0"/>
              <a:t>통합교육을 위해 필요한 정당한 편의를 제공</a:t>
            </a:r>
            <a:r>
              <a:rPr lang="ko-KR" altLang="en-US" sz="2400" smtClean="0"/>
              <a:t>하도록 할 것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일반 학교의 교사 및 관리자 등 </a:t>
            </a:r>
            <a:r>
              <a:rPr lang="ko-KR" altLang="en-US" sz="2400" b="1" smtClean="0"/>
              <a:t>교육 담당자들에 대한 교육 훈련</a:t>
            </a:r>
            <a:r>
              <a:rPr lang="ko-KR" altLang="en-US" sz="2400" smtClean="0"/>
              <a:t>을 강화할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236518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내용 개체 틀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건강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25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endParaRPr lang="ko-KR" altLang="en-US" sz="2400" smtClean="0">
              <a:solidFill>
                <a:srgbClr val="FF0000"/>
              </a:solidFill>
            </a:endParaRPr>
          </a:p>
          <a:p>
            <a:r>
              <a:rPr lang="ko-KR" altLang="en-US" sz="2400" smtClean="0"/>
              <a:t>장애인이 ‘의사능력이 있는 경우’에 한하여 보험 가입을 인정하는 </a:t>
            </a:r>
            <a:r>
              <a:rPr lang="ko-KR" altLang="en-US" sz="2400" b="1" smtClean="0"/>
              <a:t>상법 </a:t>
            </a:r>
            <a:r>
              <a:rPr lang="en-US" altLang="ko-KR" sz="2400" b="1" smtClean="0"/>
              <a:t>732</a:t>
            </a:r>
            <a:r>
              <a:rPr lang="ko-KR" altLang="en-US" sz="2400" b="1" smtClean="0"/>
              <a:t>조를 삭제</a:t>
            </a:r>
            <a:r>
              <a:rPr lang="ko-KR" altLang="en-US" sz="2400" smtClean="0"/>
              <a:t>할 것과</a:t>
            </a:r>
            <a:r>
              <a:rPr lang="en-US" altLang="ko-KR" sz="2400" smtClean="0"/>
              <a:t>, </a:t>
            </a:r>
            <a:r>
              <a:rPr lang="ko-KR" altLang="en-US" sz="2400" smtClean="0"/>
              <a:t>생명보험과 관련하여 </a:t>
            </a:r>
            <a:r>
              <a:rPr lang="ko-KR" altLang="en-US" sz="2400" b="1" smtClean="0"/>
              <a:t>협약 </a:t>
            </a:r>
            <a:r>
              <a:rPr lang="en-US" altLang="ko-KR" sz="2400" b="1" smtClean="0"/>
              <a:t>25</a:t>
            </a:r>
            <a:r>
              <a:rPr lang="ko-KR" altLang="en-US" sz="2400" b="1" smtClean="0"/>
              <a:t>조 </a:t>
            </a:r>
            <a:r>
              <a:rPr lang="en-US" altLang="ko-KR" sz="2400" b="1" smtClean="0"/>
              <a:t>(e)</a:t>
            </a:r>
            <a:r>
              <a:rPr lang="ko-KR" altLang="en-US" sz="2400" b="1" smtClean="0"/>
              <a:t>항의 유보를 철회</a:t>
            </a:r>
            <a:r>
              <a:rPr lang="ko-KR" altLang="en-US" sz="2400" smtClean="0"/>
              <a:t>할 것</a:t>
            </a: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2587751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ko-KR" altLang="en-US" sz="2400" b="1" dirty="0" smtClean="0">
                <a:solidFill>
                  <a:srgbClr val="FF0000"/>
                </a:solidFill>
              </a:rPr>
              <a:t>국내적 </a:t>
            </a:r>
            <a:r>
              <a:rPr lang="ko-KR" altLang="en-US" sz="2400" b="1" dirty="0">
                <a:solidFill>
                  <a:srgbClr val="FF0000"/>
                </a:solidFill>
              </a:rPr>
              <a:t>이행 및 감독</a:t>
            </a:r>
            <a:r>
              <a:rPr lang="en-US" altLang="ko-KR" sz="2400" b="1" dirty="0">
                <a:solidFill>
                  <a:srgbClr val="FF0000"/>
                </a:solidFill>
              </a:rPr>
              <a:t>(</a:t>
            </a:r>
            <a:r>
              <a:rPr lang="ko-KR" altLang="en-US" sz="2400" b="1" dirty="0">
                <a:solidFill>
                  <a:srgbClr val="FF0000"/>
                </a:solidFill>
              </a:rPr>
              <a:t>제</a:t>
            </a:r>
            <a:r>
              <a:rPr lang="en-US" altLang="ko-KR" sz="2400" b="1" dirty="0">
                <a:solidFill>
                  <a:srgbClr val="FF0000"/>
                </a:solidFill>
              </a:rPr>
              <a:t>33</a:t>
            </a:r>
            <a:r>
              <a:rPr lang="ko-KR" altLang="en-US" sz="2400" b="1" dirty="0">
                <a:solidFill>
                  <a:srgbClr val="FF0000"/>
                </a:solidFill>
              </a:rPr>
              <a:t>조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)</a:t>
            </a:r>
          </a:p>
          <a:p>
            <a:pPr>
              <a:defRPr/>
            </a:pPr>
            <a:endParaRPr lang="ko-KR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ko-KR" altLang="en-US" sz="2400" dirty="0" smtClean="0"/>
              <a:t>장애인정책조정위원회에서 </a:t>
            </a:r>
            <a:r>
              <a:rPr lang="ko-KR" altLang="en-US" sz="2400" dirty="0"/>
              <a:t>장애인 관련 정책을 효과적으로 개발 및 시행할 수 있도록 할 </a:t>
            </a:r>
            <a:r>
              <a:rPr lang="ko-KR" altLang="en-US" sz="2400" dirty="0" smtClean="0"/>
              <a:t>것</a:t>
            </a:r>
            <a:endParaRPr lang="en-US" altLang="ko-KR" sz="2400" dirty="0" smtClean="0"/>
          </a:p>
          <a:p>
            <a:pPr>
              <a:defRPr/>
            </a:pPr>
            <a:endParaRPr lang="ko-KR" altLang="en-US" sz="2400" dirty="0"/>
          </a:p>
          <a:p>
            <a:pPr>
              <a:defRPr/>
            </a:pPr>
            <a:r>
              <a:rPr lang="ko-KR" altLang="en-US" sz="2400" b="1" dirty="0" smtClean="0"/>
              <a:t>국가인권위원회</a:t>
            </a:r>
            <a:r>
              <a:rPr lang="ko-KR" altLang="en-US" sz="2400" dirty="0" smtClean="0"/>
              <a:t>가 </a:t>
            </a:r>
            <a:r>
              <a:rPr lang="ko-KR" altLang="en-US" sz="2400" dirty="0"/>
              <a:t>본 </a:t>
            </a:r>
            <a:r>
              <a:rPr lang="ko-KR" altLang="en-US" sz="2400" b="1" dirty="0"/>
              <a:t>협약의 이행 여부</a:t>
            </a:r>
            <a:r>
              <a:rPr lang="ko-KR" altLang="en-US" sz="2400" dirty="0"/>
              <a:t>에 대해 </a:t>
            </a:r>
            <a:r>
              <a:rPr lang="ko-KR" altLang="en-US" sz="2400" b="1" dirty="0" err="1"/>
              <a:t>모니터링</a:t>
            </a:r>
            <a:r>
              <a:rPr lang="ko-KR" altLang="en-US" sz="2400" dirty="0" err="1"/>
              <a:t>할</a:t>
            </a:r>
            <a:r>
              <a:rPr lang="ko-KR" altLang="en-US" sz="2400" dirty="0"/>
              <a:t> 수 있도록 </a:t>
            </a:r>
            <a:r>
              <a:rPr lang="ko-KR" altLang="en-US" sz="2400" b="1" dirty="0"/>
              <a:t>충분한 인력 및 재원을 지원해 </a:t>
            </a:r>
            <a:r>
              <a:rPr lang="ko-KR" altLang="en-US" sz="2400" dirty="0"/>
              <a:t>줄 </a:t>
            </a:r>
            <a:r>
              <a:rPr lang="ko-KR" altLang="en-US" sz="2400" dirty="0" smtClean="0"/>
              <a:t>것</a:t>
            </a:r>
            <a:endParaRPr lang="en-US" altLang="ko-KR" sz="2400" dirty="0" smtClean="0"/>
          </a:p>
          <a:p>
            <a:pPr>
              <a:defRPr/>
            </a:pPr>
            <a:endParaRPr lang="ko-KR" altLang="en-US" sz="2400" dirty="0"/>
          </a:p>
          <a:p>
            <a:pPr>
              <a:defRPr/>
            </a:pPr>
            <a:r>
              <a:rPr lang="ko-KR" altLang="en-US" sz="2400" dirty="0" smtClean="0"/>
              <a:t>장애인들과 </a:t>
            </a:r>
            <a:r>
              <a:rPr lang="ko-KR" altLang="en-US" sz="2400" dirty="0"/>
              <a:t>그들을 대변하는 기관이 본 협약의 이행 여부를 감시하는데 전적으로 참여할 수 있도록 보장하는 법률 조항을 채택할 것</a:t>
            </a:r>
          </a:p>
          <a:p>
            <a:pPr marL="109728" indent="0">
              <a:buFontTx/>
              <a:buNone/>
              <a:defRPr/>
            </a:pPr>
            <a:endParaRPr lang="ko-KR" altLang="en-US" sz="2400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3937901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ko-KR" altLang="en-US" sz="2400" b="1" dirty="0" smtClean="0">
                <a:solidFill>
                  <a:srgbClr val="FF0000"/>
                </a:solidFill>
              </a:rPr>
              <a:t>후속 </a:t>
            </a:r>
            <a:r>
              <a:rPr lang="ko-KR" altLang="en-US" sz="2400" b="1" dirty="0">
                <a:solidFill>
                  <a:srgbClr val="FF0000"/>
                </a:solidFill>
              </a:rPr>
              <a:t>조치 및 배포</a:t>
            </a:r>
            <a:endParaRPr lang="ko-KR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ko-KR" altLang="en-US" sz="2400" b="1" dirty="0" smtClean="0"/>
              <a:t>국가보고서를 </a:t>
            </a:r>
            <a:r>
              <a:rPr lang="ko-KR" altLang="en-US" sz="2400" b="1" dirty="0"/>
              <a:t>작성</a:t>
            </a:r>
            <a:r>
              <a:rPr lang="ko-KR" altLang="en-US" sz="2400" dirty="0"/>
              <a:t>하는데 있어서 시민 사회 단체</a:t>
            </a:r>
            <a:r>
              <a:rPr lang="en-US" altLang="ko-KR" sz="2400" dirty="0"/>
              <a:t>, </a:t>
            </a:r>
            <a:r>
              <a:rPr lang="ko-KR" altLang="en-US" sz="2400" dirty="0"/>
              <a:t>특히 </a:t>
            </a:r>
            <a:r>
              <a:rPr lang="ko-KR" altLang="en-US" sz="2400" b="1" dirty="0"/>
              <a:t>장애인 단체를 포함시키도록 강력</a:t>
            </a:r>
            <a:r>
              <a:rPr lang="ko-KR" altLang="en-US" sz="2400" dirty="0"/>
              <a:t>하게 권고</a:t>
            </a:r>
          </a:p>
          <a:p>
            <a:pPr>
              <a:defRPr/>
            </a:pPr>
            <a:r>
              <a:rPr lang="ko-KR" altLang="en-US" sz="2400" dirty="0" smtClean="0"/>
              <a:t>본 </a:t>
            </a:r>
            <a:r>
              <a:rPr lang="ko-KR" altLang="en-US" sz="2400" b="1" dirty="0"/>
              <a:t>최종 견해 문서</a:t>
            </a:r>
            <a:r>
              <a:rPr lang="ko-KR" altLang="en-US" sz="2400" dirty="0"/>
              <a:t>를 해당 국가의 공식 언어 및 수화를 비롯한 </a:t>
            </a:r>
            <a:r>
              <a:rPr lang="ko-KR" altLang="en-US" sz="2400" b="1" dirty="0"/>
              <a:t>접근이 가능한 형식으로 널리 배포</a:t>
            </a:r>
            <a:r>
              <a:rPr lang="ko-KR" altLang="en-US" sz="2400" dirty="0"/>
              <a:t>하도록 하며</a:t>
            </a:r>
            <a:r>
              <a:rPr lang="en-US" altLang="ko-KR" sz="2400" dirty="0"/>
              <a:t>,</a:t>
            </a:r>
            <a:r>
              <a:rPr lang="ko-KR" altLang="en-US" sz="2400" dirty="0"/>
              <a:t> 인권에 관련된 </a:t>
            </a:r>
            <a:r>
              <a:rPr lang="ko-KR" altLang="en-US" sz="2400" b="1" dirty="0"/>
              <a:t>정부의 웹사이트에도 올릴 것</a:t>
            </a:r>
            <a:endParaRPr lang="ko-KR" altLang="en-US" sz="2400" dirty="0"/>
          </a:p>
          <a:p>
            <a:pPr>
              <a:defRPr/>
            </a:pPr>
            <a:r>
              <a:rPr lang="ko-KR" altLang="en-US" sz="2400" b="1" dirty="0" smtClean="0">
                <a:solidFill>
                  <a:srgbClr val="FF0000"/>
                </a:solidFill>
              </a:rPr>
              <a:t>차기 </a:t>
            </a:r>
            <a:r>
              <a:rPr lang="ko-KR" altLang="en-US" sz="2400" b="1" dirty="0">
                <a:solidFill>
                  <a:srgbClr val="FF0000"/>
                </a:solidFill>
              </a:rPr>
              <a:t>보고서</a:t>
            </a:r>
            <a:endParaRPr lang="ko-KR" altLang="en-US" sz="2400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ko-KR" altLang="en-US" sz="2400" dirty="0" smtClean="0"/>
              <a:t>대한민국 </a:t>
            </a:r>
            <a:r>
              <a:rPr lang="ko-KR" altLang="en-US" sz="2400" dirty="0"/>
              <a:t>정부가 </a:t>
            </a:r>
            <a:r>
              <a:rPr lang="en-US" altLang="ko-KR" sz="2400" b="1" dirty="0"/>
              <a:t>2 </a:t>
            </a:r>
            <a:r>
              <a:rPr lang="ko-KR" altLang="en-US" sz="2400" b="1" dirty="0"/>
              <a:t>차 및 </a:t>
            </a:r>
            <a:r>
              <a:rPr lang="en-US" altLang="ko-KR" sz="2400" b="1" dirty="0"/>
              <a:t>3 </a:t>
            </a:r>
            <a:r>
              <a:rPr lang="ko-KR" altLang="en-US" sz="2400" b="1" dirty="0"/>
              <a:t>차 국가보고서를 병합</a:t>
            </a:r>
            <a:r>
              <a:rPr lang="ko-KR" altLang="en-US" sz="2400" dirty="0"/>
              <a:t>하여 </a:t>
            </a:r>
            <a:r>
              <a:rPr lang="en-US" altLang="ko-KR" sz="2400" b="1" dirty="0"/>
              <a:t>2019</a:t>
            </a:r>
            <a:r>
              <a:rPr lang="ko-KR" altLang="en-US" sz="2400" b="1" dirty="0"/>
              <a:t>년 </a:t>
            </a:r>
            <a:r>
              <a:rPr lang="en-US" altLang="ko-KR" sz="2400" b="1" dirty="0"/>
              <a:t>1</a:t>
            </a:r>
            <a:r>
              <a:rPr lang="ko-KR" altLang="en-US" sz="2400" b="1" dirty="0"/>
              <a:t>월 </a:t>
            </a:r>
            <a:r>
              <a:rPr lang="en-US" altLang="ko-KR" sz="2400" b="1" dirty="0"/>
              <a:t>11 </a:t>
            </a:r>
            <a:r>
              <a:rPr lang="ko-KR" altLang="en-US" sz="2400" b="1" dirty="0"/>
              <a:t>일</a:t>
            </a:r>
            <a:r>
              <a:rPr lang="ko-KR" altLang="en-US" sz="2400" dirty="0"/>
              <a:t> 이전까지 제출할 것</a:t>
            </a:r>
          </a:p>
          <a:p>
            <a:pPr>
              <a:defRPr/>
            </a:pPr>
            <a:r>
              <a:rPr lang="ko-KR" altLang="en-US" sz="2400" dirty="0" smtClean="0"/>
              <a:t>병합 </a:t>
            </a:r>
            <a:r>
              <a:rPr lang="ko-KR" altLang="en-US" sz="2400" dirty="0"/>
              <a:t>국가보고서에는 본 </a:t>
            </a:r>
            <a:r>
              <a:rPr lang="ko-KR" altLang="en-US" sz="2400" b="1" dirty="0"/>
              <a:t>최종 견해의 이행에 대한 정보도 포함</a:t>
            </a:r>
            <a:r>
              <a:rPr lang="ko-KR" altLang="en-US" sz="2400" dirty="0"/>
              <a:t>시킬 것</a:t>
            </a:r>
          </a:p>
          <a:p>
            <a:pPr marL="109728" indent="0">
              <a:buFontTx/>
              <a:buNone/>
              <a:defRPr/>
            </a:pPr>
            <a:endParaRPr lang="ko-KR" altLang="en-US" sz="2400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</p:spTree>
    <p:extLst>
      <p:ext uri="{BB962C8B-B14F-4D97-AF65-F5344CB8AC3E}">
        <p14:creationId xmlns:p14="http://schemas.microsoft.com/office/powerpoint/2010/main" val="3887250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차기 국가보고서 제출</a:t>
            </a:r>
          </a:p>
        </p:txBody>
      </p:sp>
      <p:sp>
        <p:nvSpPr>
          <p:cNvPr id="83971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en-US" altLang="ko-KR" sz="2400" smtClean="0"/>
              <a:t>CRPD</a:t>
            </a:r>
            <a:r>
              <a:rPr lang="ko-KR" altLang="en-US" sz="2400" smtClean="0"/>
              <a:t>는 대한민국 정부가 </a:t>
            </a:r>
            <a:r>
              <a:rPr lang="en-US" altLang="ko-KR" sz="2400" b="1" smtClean="0"/>
              <a:t>2019. 1. 11.</a:t>
            </a:r>
            <a:r>
              <a:rPr lang="ko-KR" altLang="en-US" sz="2400" smtClean="0"/>
              <a:t>까지 </a:t>
            </a:r>
            <a:r>
              <a:rPr lang="en-US" altLang="ko-KR" sz="2400" b="1" smtClean="0"/>
              <a:t>2</a:t>
            </a:r>
            <a:r>
              <a:rPr lang="ko-KR" altLang="en-US" sz="2400" b="1" smtClean="0"/>
              <a:t>차 및 </a:t>
            </a:r>
            <a:r>
              <a:rPr lang="en-US" altLang="ko-KR" sz="2400" b="1" smtClean="0"/>
              <a:t>3</a:t>
            </a:r>
            <a:r>
              <a:rPr lang="ko-KR" altLang="en-US" sz="2400" b="1" smtClean="0"/>
              <a:t>차 병합 국가보고서</a:t>
            </a:r>
            <a:r>
              <a:rPr lang="ko-KR" altLang="en-US" sz="2400" smtClean="0"/>
              <a:t>를 제출해 줄 것을 요청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ko-KR" altLang="en-US" sz="2400" smtClean="0"/>
              <a:t>향후 제출될 병합 국가보고서 상에 금번 채택된 </a:t>
            </a:r>
            <a:r>
              <a:rPr lang="ko-KR" altLang="en-US" sz="2400" b="1" smtClean="0"/>
              <a:t>최종 견해의 이행 여부를 반영</a:t>
            </a:r>
            <a:r>
              <a:rPr lang="ko-KR" altLang="en-US" sz="2400" smtClean="0"/>
              <a:t>하여 작성해 줄 것을 요청</a:t>
            </a:r>
            <a:endParaRPr lang="en-US" altLang="ko-KR" sz="2400" smtClean="0"/>
          </a:p>
          <a:p>
            <a:endParaRPr lang="ko-KR" altLang="en-US" sz="2400" smtClean="0"/>
          </a:p>
          <a:p>
            <a:r>
              <a:rPr lang="en-US" altLang="ko-KR" sz="2400" smtClean="0"/>
              <a:t>CRPD</a:t>
            </a:r>
            <a:r>
              <a:rPr lang="ko-KR" altLang="en-US" sz="2400" smtClean="0"/>
              <a:t>는 </a:t>
            </a:r>
            <a:r>
              <a:rPr lang="ko-KR" altLang="en-US" sz="2400" b="1" smtClean="0"/>
              <a:t>국가보고서 제출마감 기한 </a:t>
            </a:r>
            <a:r>
              <a:rPr lang="en-US" altLang="ko-KR" sz="2400" b="1" smtClean="0"/>
              <a:t>1</a:t>
            </a:r>
            <a:r>
              <a:rPr lang="ko-KR" altLang="en-US" sz="2400" b="1" smtClean="0"/>
              <a:t>년 전 쟁점목록을 작성할 예정</a:t>
            </a:r>
            <a:r>
              <a:rPr lang="ko-KR" altLang="en-US" sz="2400" smtClean="0"/>
              <a:t>이며</a:t>
            </a:r>
            <a:r>
              <a:rPr lang="en-US" altLang="ko-KR" sz="2400" smtClean="0"/>
              <a:t>, </a:t>
            </a:r>
            <a:r>
              <a:rPr lang="ko-KR" altLang="en-US" sz="2400" smtClean="0"/>
              <a:t>이에 대한 답변도 보고서에 포함 요청</a:t>
            </a:r>
          </a:p>
          <a:p>
            <a:endParaRPr lang="en-US" altLang="ko-KR" sz="240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323850" y="2921000"/>
            <a:ext cx="8820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642938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defTabSz="642938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defTabSz="642938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defTabSz="642938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defTabSz="642938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6429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just" eaLnBrk="1" latinLnBrk="0" hangingPunct="1">
              <a:spcBef>
                <a:spcPct val="0"/>
              </a:spcBef>
              <a:buFontTx/>
              <a:buNone/>
            </a:pPr>
            <a:r>
              <a:rPr lang="ko-KR" altLang="en-US" sz="660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sym typeface="Helvetica Neue Light"/>
              </a:rPr>
              <a:t>       동향과 전망</a:t>
            </a:r>
          </a:p>
        </p:txBody>
      </p:sp>
      <p:sp>
        <p:nvSpPr>
          <p:cNvPr id="61443" name="내용 개체 틀 2"/>
          <p:cNvSpPr txBox="1">
            <a:spLocks/>
          </p:cNvSpPr>
          <p:nvPr/>
        </p:nvSpPr>
        <p:spPr bwMode="auto">
          <a:xfrm>
            <a:off x="457200" y="2562225"/>
            <a:ext cx="8229600" cy="34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ko-KR" altLang="en-US" sz="2400" b="1" dirty="0">
                <a:solidFill>
                  <a:srgbClr val="0D02EE"/>
                </a:solidFill>
              </a:rPr>
              <a:t>제정 배경 및 경과</a:t>
            </a:r>
            <a:endParaRPr lang="ko-KR" altLang="en-US" sz="2400" dirty="0">
              <a:solidFill>
                <a:srgbClr val="0D02EE"/>
              </a:solidFill>
            </a:endParaRPr>
          </a:p>
          <a:p>
            <a:r>
              <a:rPr lang="en-US" altLang="ko-KR" sz="2400" dirty="0"/>
              <a:t>2001</a:t>
            </a:r>
            <a:r>
              <a:rPr lang="ko-KR" altLang="en-US" sz="2400" dirty="0"/>
              <a:t>년 </a:t>
            </a:r>
            <a:r>
              <a:rPr lang="en-US" altLang="ko-KR" sz="2400" dirty="0"/>
              <a:t>53</a:t>
            </a:r>
            <a:r>
              <a:rPr lang="ko-KR" altLang="en-US" sz="2400" dirty="0"/>
              <a:t>차 </a:t>
            </a:r>
            <a:r>
              <a:rPr lang="en-US" altLang="ko-KR" sz="2400" dirty="0"/>
              <a:t>UN</a:t>
            </a:r>
            <a:r>
              <a:rPr lang="ko-KR" altLang="en-US" sz="2400" dirty="0"/>
              <a:t>총회에서 </a:t>
            </a:r>
            <a:r>
              <a:rPr lang="ko-KR" altLang="en-US" sz="2400" b="1" dirty="0"/>
              <a:t>멕시코 </a:t>
            </a:r>
            <a:r>
              <a:rPr lang="ko-KR" altLang="en-US" sz="2400" b="1" dirty="0" err="1"/>
              <a:t>빈센트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폭스</a:t>
            </a:r>
            <a:r>
              <a:rPr lang="ko-KR" altLang="en-US" sz="2400" dirty="0"/>
              <a:t> 대통령이 </a:t>
            </a:r>
            <a:r>
              <a:rPr lang="en-US" altLang="ko-KR" sz="2400" dirty="0"/>
              <a:t>UN</a:t>
            </a:r>
            <a:r>
              <a:rPr lang="ko-KR" altLang="en-US" sz="2400" dirty="0"/>
              <a:t>장애인권리협약</a:t>
            </a:r>
            <a:r>
              <a:rPr lang="en-US" altLang="ko-KR" sz="2400" dirty="0"/>
              <a:t>(</a:t>
            </a:r>
            <a:r>
              <a:rPr lang="ko-KR" altLang="en-US" sz="2400" dirty="0"/>
              <a:t>이하 ‘협약’</a:t>
            </a:r>
            <a:r>
              <a:rPr lang="en-US" altLang="ko-KR" sz="2400" dirty="0"/>
              <a:t>)*</a:t>
            </a:r>
            <a:r>
              <a:rPr lang="ko-KR" altLang="en-US" sz="2400" dirty="0"/>
              <a:t>을 제안</a:t>
            </a:r>
          </a:p>
          <a:p>
            <a:r>
              <a:rPr lang="en-US" altLang="ko-KR" sz="2400" dirty="0"/>
              <a:t>- </a:t>
            </a:r>
            <a:r>
              <a:rPr lang="ko-KR" altLang="en-US" sz="2400" dirty="0"/>
              <a:t>국제사회 차원에서 장애인의 존엄과 가치를 재확인하고 장애인에 대한 차별을 종식하기 위한 법적</a:t>
            </a:r>
            <a:r>
              <a:rPr lang="en-US" altLang="ko-KR" sz="2400" dirty="0"/>
              <a:t>․</a:t>
            </a:r>
            <a:r>
              <a:rPr lang="ko-KR" altLang="en-US" sz="2400" dirty="0"/>
              <a:t>제도적 장치 필요성 등 제안</a:t>
            </a:r>
          </a:p>
          <a:p>
            <a:r>
              <a:rPr lang="en-US" altLang="ko-KR" sz="2400" dirty="0"/>
              <a:t>2006. 12. 13. </a:t>
            </a:r>
            <a:r>
              <a:rPr lang="ko-KR" altLang="en-US" sz="2400" dirty="0"/>
              <a:t>협약 채택</a:t>
            </a:r>
          </a:p>
          <a:p>
            <a:r>
              <a:rPr lang="en-US" altLang="ko-KR" sz="2400" dirty="0"/>
              <a:t>2008. 5. 3. </a:t>
            </a:r>
            <a:r>
              <a:rPr lang="ko-KR" altLang="en-US" sz="2400" dirty="0"/>
              <a:t>협약 발효</a:t>
            </a:r>
            <a:r>
              <a:rPr lang="en-US" altLang="ko-KR" sz="2400" dirty="0"/>
              <a:t>(20</a:t>
            </a:r>
            <a:r>
              <a:rPr lang="ko-KR" altLang="en-US" sz="2400" dirty="0"/>
              <a:t>개국이 가입하고 </a:t>
            </a:r>
            <a:r>
              <a:rPr lang="en-US" altLang="ko-KR" sz="2400" dirty="0"/>
              <a:t>30</a:t>
            </a:r>
            <a:r>
              <a:rPr lang="ko-KR" altLang="en-US" sz="2400" dirty="0"/>
              <a:t>일 후 발효</a:t>
            </a:r>
            <a:r>
              <a:rPr lang="en-US" altLang="ko-KR" sz="2400" dirty="0"/>
              <a:t>) </a:t>
            </a:r>
            <a:endParaRPr lang="ko-KR" altLang="en-US" sz="2400" dirty="0"/>
          </a:p>
          <a:p>
            <a:endParaRPr lang="ko-KR" altLang="en-US" sz="24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57200" y="274638"/>
            <a:ext cx="8229600" cy="20748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defRPr/>
            </a:pPr>
            <a:r>
              <a:rPr lang="ko-KR" altLang="en-US" dirty="0" smtClean="0"/>
              <a:t>장애인권리협약</a:t>
            </a:r>
            <a:r>
              <a:rPr lang="en-US" altLang="ko-KR" dirty="0" smtClean="0"/>
              <a:t>(</a:t>
            </a:r>
            <a:r>
              <a:rPr lang="en-US" altLang="ko-KR" dirty="0" smtClean="0">
                <a:solidFill>
                  <a:srgbClr val="FF0000"/>
                </a:solidFill>
              </a:rPr>
              <a:t>C</a:t>
            </a:r>
            <a:r>
              <a:rPr lang="en-US" altLang="ko-KR" dirty="0">
                <a:solidFill>
                  <a:srgbClr val="FF0000"/>
                </a:solidFill>
              </a:rPr>
              <a:t>R</a:t>
            </a:r>
            <a:r>
              <a:rPr lang="en-US" altLang="ko-KR" dirty="0" smtClean="0">
                <a:solidFill>
                  <a:srgbClr val="FF0000"/>
                </a:solidFill>
              </a:rPr>
              <a:t>PD</a:t>
            </a:r>
            <a:r>
              <a:rPr lang="en-US" altLang="ko-KR" dirty="0" smtClean="0"/>
              <a:t>)</a:t>
            </a:r>
            <a:r>
              <a:rPr lang="ko-KR" altLang="en-US" dirty="0" smtClean="0"/>
              <a:t> 개요</a:t>
            </a:r>
            <a:br>
              <a:rPr lang="ko-KR" altLang="en-US" dirty="0" smtClean="0"/>
            </a:br>
            <a:r>
              <a:rPr lang="en-US" altLang="ko-KR" dirty="0" smtClean="0">
                <a:solidFill>
                  <a:srgbClr val="FF0000"/>
                </a:solidFill>
              </a:rPr>
              <a:t>C</a:t>
            </a:r>
            <a:r>
              <a:rPr lang="en-US" altLang="ko-KR" dirty="0" smtClean="0"/>
              <a:t>onvention on the </a:t>
            </a:r>
            <a:r>
              <a:rPr lang="en-US" altLang="ko-KR" dirty="0" smtClean="0">
                <a:solidFill>
                  <a:srgbClr val="FF0000"/>
                </a:solidFill>
              </a:rPr>
              <a:t>R</a:t>
            </a:r>
            <a:r>
              <a:rPr lang="en-US" altLang="ko-KR" dirty="0" smtClean="0"/>
              <a:t>ights of </a:t>
            </a:r>
            <a:r>
              <a:rPr lang="en-US" altLang="ko-KR" dirty="0" smtClean="0">
                <a:solidFill>
                  <a:srgbClr val="FF0000"/>
                </a:solidFill>
              </a:rPr>
              <a:t>P</a:t>
            </a:r>
            <a:r>
              <a:rPr lang="en-US" altLang="ko-KR" dirty="0" smtClean="0"/>
              <a:t>ersons with </a:t>
            </a:r>
            <a:r>
              <a:rPr lang="en-US" altLang="ko-KR" dirty="0" smtClean="0">
                <a:solidFill>
                  <a:srgbClr val="FF0000"/>
                </a:solidFill>
              </a:rPr>
              <a:t>D</a:t>
            </a:r>
            <a:r>
              <a:rPr lang="en-US" altLang="ko-KR" dirty="0" smtClean="0"/>
              <a:t>isabilities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4281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직사각형 3"/>
          <p:cNvSpPr>
            <a:spLocks noChangeArrowheads="1"/>
          </p:cNvSpPr>
          <p:nvPr/>
        </p:nvSpPr>
        <p:spPr bwMode="auto">
          <a:xfrm>
            <a:off x="250825" y="488950"/>
            <a:ext cx="871378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/>
              <a:t> ㅇ </a:t>
            </a:r>
            <a:r>
              <a:rPr lang="en-US" altLang="ko-KR" sz="2000"/>
              <a:t>2008. 6. 18. </a:t>
            </a:r>
            <a:r>
              <a:rPr lang="ko-KR" altLang="en-US" sz="2000"/>
              <a:t>협약비준 정부안 국회 제출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/>
              <a:t>  </a:t>
            </a:r>
            <a:r>
              <a:rPr lang="en-US" altLang="ko-KR" sz="2000"/>
              <a:t>- </a:t>
            </a:r>
            <a:r>
              <a:rPr lang="ko-KR" altLang="en-US" sz="2000"/>
              <a:t>선택의정서 비준 유보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/>
              <a:t>  </a:t>
            </a:r>
            <a:r>
              <a:rPr lang="en-US" altLang="ko-KR" sz="2000"/>
              <a:t>- </a:t>
            </a:r>
            <a:r>
              <a:rPr lang="ko-KR" altLang="en-US" sz="2000"/>
              <a:t>생명보험 관련 상법</a:t>
            </a:r>
            <a:r>
              <a:rPr lang="en-US" altLang="ko-KR" sz="2000"/>
              <a:t>(</a:t>
            </a:r>
            <a:r>
              <a:rPr lang="ko-KR" altLang="en-US" sz="2000"/>
              <a:t>제</a:t>
            </a:r>
            <a:r>
              <a:rPr lang="en-US" altLang="ko-KR" sz="2000"/>
              <a:t>732</a:t>
            </a:r>
            <a:r>
              <a:rPr lang="ko-KR" altLang="en-US" sz="2000"/>
              <a:t>조</a:t>
            </a:r>
            <a:r>
              <a:rPr lang="en-US" altLang="ko-KR" sz="2000"/>
              <a:t>) </a:t>
            </a:r>
            <a:r>
              <a:rPr lang="ko-KR" altLang="en-US" sz="2000"/>
              <a:t>충돌 협약 </a:t>
            </a:r>
            <a:r>
              <a:rPr lang="en-US" altLang="ko-KR" sz="2000"/>
              <a:t>1</a:t>
            </a:r>
            <a:r>
              <a:rPr lang="ko-KR" altLang="en-US" sz="2000"/>
              <a:t>개 조항</a:t>
            </a:r>
            <a:r>
              <a:rPr lang="en-US" altLang="ko-KR" sz="2000"/>
              <a:t>(</a:t>
            </a:r>
            <a:r>
              <a:rPr lang="ko-KR" altLang="en-US" sz="2000"/>
              <a:t>제</a:t>
            </a:r>
            <a:r>
              <a:rPr lang="en-US" altLang="ko-KR" sz="2000"/>
              <a:t>25</a:t>
            </a:r>
            <a:r>
              <a:rPr lang="ko-KR" altLang="en-US" sz="2000"/>
              <a:t>조 마호</a:t>
            </a:r>
            <a:r>
              <a:rPr lang="en-US" altLang="ko-KR" sz="2000"/>
              <a:t>) </a:t>
            </a:r>
            <a:r>
              <a:rPr lang="ko-KR" altLang="en-US" sz="2000"/>
              <a:t>유보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 i="1">
                <a:solidFill>
                  <a:srgbClr val="7030A0"/>
                </a:solidFill>
              </a:rPr>
              <a:t>「상법」제</a:t>
            </a:r>
            <a:r>
              <a:rPr lang="en-US" altLang="ko-KR" sz="2000" i="1">
                <a:solidFill>
                  <a:srgbClr val="7030A0"/>
                </a:solidFill>
              </a:rPr>
              <a:t>732</a:t>
            </a:r>
            <a:r>
              <a:rPr lang="ko-KR" altLang="en-US" sz="2000" i="1">
                <a:solidFill>
                  <a:srgbClr val="7030A0"/>
                </a:solidFill>
              </a:rPr>
              <a:t>조</a:t>
            </a:r>
            <a:r>
              <a:rPr lang="en-US" altLang="ko-KR" sz="2000" i="1">
                <a:solidFill>
                  <a:srgbClr val="7030A0"/>
                </a:solidFill>
              </a:rPr>
              <a:t>(15</a:t>
            </a:r>
            <a:r>
              <a:rPr lang="ko-KR" altLang="en-US" sz="2000" i="1">
                <a:solidFill>
                  <a:srgbClr val="7030A0"/>
                </a:solidFill>
              </a:rPr>
              <a:t>세미만자등에 대한 계약의 금지</a:t>
            </a:r>
            <a:r>
              <a:rPr lang="en-US" altLang="ko-KR" sz="2000" i="1">
                <a:solidFill>
                  <a:srgbClr val="7030A0"/>
                </a:solidFill>
              </a:rPr>
              <a:t>) 15</a:t>
            </a:r>
            <a:r>
              <a:rPr lang="ko-KR" altLang="en-US" sz="2000" i="1">
                <a:solidFill>
                  <a:srgbClr val="7030A0"/>
                </a:solidFill>
              </a:rPr>
              <a:t>세미만자</a:t>
            </a:r>
            <a:r>
              <a:rPr lang="en-US" altLang="ko-KR" sz="2000" i="1">
                <a:solidFill>
                  <a:srgbClr val="7030A0"/>
                </a:solidFill>
              </a:rPr>
              <a:t>, </a:t>
            </a:r>
            <a:r>
              <a:rPr lang="ko-KR" altLang="en-US" sz="2000" i="1">
                <a:solidFill>
                  <a:srgbClr val="7030A0"/>
                </a:solidFill>
              </a:rPr>
              <a:t>심신상실자 또는 심신박약자의 사망을 보험사고로 한 보험계약은 무효로 한다</a:t>
            </a:r>
            <a:r>
              <a:rPr lang="en-US" altLang="ko-KR" sz="2000" i="1">
                <a:solidFill>
                  <a:srgbClr val="7030A0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2000" i="1">
              <a:solidFill>
                <a:srgbClr val="7030A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 i="1">
                <a:solidFill>
                  <a:srgbClr val="7030A0"/>
                </a:solidFill>
              </a:rPr>
              <a:t>「협약」제</a:t>
            </a:r>
            <a:r>
              <a:rPr lang="en-US" altLang="ko-KR" sz="2000" i="1">
                <a:solidFill>
                  <a:srgbClr val="7030A0"/>
                </a:solidFill>
              </a:rPr>
              <a:t>25</a:t>
            </a:r>
            <a:r>
              <a:rPr lang="ko-KR" altLang="en-US" sz="2000" i="1">
                <a:solidFill>
                  <a:srgbClr val="7030A0"/>
                </a:solidFill>
              </a:rPr>
              <a:t>조 마</a:t>
            </a:r>
            <a:r>
              <a:rPr lang="en-US" altLang="ko-KR" sz="2000" i="1">
                <a:solidFill>
                  <a:srgbClr val="7030A0"/>
                </a:solidFill>
              </a:rPr>
              <a:t>. </a:t>
            </a:r>
            <a:r>
              <a:rPr lang="ko-KR" altLang="en-US" sz="2000" i="1">
                <a:solidFill>
                  <a:srgbClr val="7030A0"/>
                </a:solidFill>
              </a:rPr>
              <a:t>건강보험 및 국내법에 따라 허용되는 생명보험의 제공 시 장애인에 대한 차별을 금지하며</a:t>
            </a:r>
            <a:r>
              <a:rPr lang="en-US" altLang="ko-KR" sz="2000" i="1">
                <a:solidFill>
                  <a:srgbClr val="7030A0"/>
                </a:solidFill>
              </a:rPr>
              <a:t>, </a:t>
            </a:r>
            <a:r>
              <a:rPr lang="ko-KR" altLang="en-US" sz="2000" i="1">
                <a:solidFill>
                  <a:srgbClr val="7030A0"/>
                </a:solidFill>
              </a:rPr>
              <a:t>이러한 보험은 공평하고 합리적인 방식으로 제공된다</a:t>
            </a:r>
            <a:r>
              <a:rPr lang="en-US" altLang="ko-KR" sz="2000" i="1">
                <a:solidFill>
                  <a:srgbClr val="7030A0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000"/>
              <a:t> </a:t>
            </a:r>
            <a:r>
              <a:rPr lang="ko-KR" altLang="en-US" sz="2000"/>
              <a:t>ㅇ </a:t>
            </a:r>
            <a:r>
              <a:rPr lang="en-US" altLang="ko-KR" sz="2000"/>
              <a:t>2008. 12. 2. </a:t>
            </a:r>
            <a:r>
              <a:rPr lang="ko-KR" altLang="en-US" sz="2000"/>
              <a:t>국회 본회의 통과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ko-KR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2000"/>
              <a:t> ㅇ </a:t>
            </a:r>
            <a:r>
              <a:rPr lang="en-US" altLang="ko-KR" sz="2000"/>
              <a:t>2008. 12. 12. </a:t>
            </a:r>
            <a:r>
              <a:rPr lang="ko-KR" altLang="en-US" sz="2000"/>
              <a:t>정부 협약비준서 </a:t>
            </a:r>
            <a:r>
              <a:rPr lang="en-US" altLang="ko-KR" sz="2000"/>
              <a:t>UN </a:t>
            </a:r>
            <a:r>
              <a:rPr lang="ko-KR" altLang="en-US" sz="2000"/>
              <a:t>기탁</a:t>
            </a:r>
            <a:r>
              <a:rPr lang="en-US" altLang="ko-KR" sz="2000"/>
              <a:t>(</a:t>
            </a:r>
            <a:r>
              <a:rPr lang="ko-KR" altLang="en-US" sz="2000"/>
              <a:t>기탁 </a:t>
            </a:r>
            <a:r>
              <a:rPr lang="en-US" altLang="ko-KR" sz="2000"/>
              <a:t>30</a:t>
            </a:r>
            <a:r>
              <a:rPr lang="ko-KR" altLang="en-US" sz="2000"/>
              <a:t>일 후 발효</a:t>
            </a:r>
            <a:r>
              <a:rPr lang="en-US" altLang="ko-KR" sz="2000"/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000"/>
              <a:t> </a:t>
            </a:r>
            <a:r>
              <a:rPr lang="ko-KR" altLang="en-US" sz="2000"/>
              <a:t>ㅇ </a:t>
            </a:r>
            <a:r>
              <a:rPr lang="en-US" altLang="ko-KR" sz="2000"/>
              <a:t>2009. 1. 10. </a:t>
            </a:r>
            <a:r>
              <a:rPr lang="ko-KR" altLang="en-US" sz="2000"/>
              <a:t>협약 국내 발효</a:t>
            </a:r>
            <a:r>
              <a:rPr lang="en-US" altLang="ko-KR" sz="2000"/>
              <a:t>(2015. 3. </a:t>
            </a:r>
            <a:r>
              <a:rPr lang="ko-KR" altLang="en-US" sz="2000"/>
              <a:t>현재</a:t>
            </a:r>
            <a:r>
              <a:rPr lang="en-US" altLang="ko-KR" sz="2000"/>
              <a:t>, </a:t>
            </a:r>
            <a:r>
              <a:rPr lang="ko-KR" altLang="en-US" sz="2000" b="1"/>
              <a:t>세계</a:t>
            </a:r>
            <a:r>
              <a:rPr lang="ko-KR" altLang="en-US" sz="2000"/>
              <a:t> </a:t>
            </a:r>
            <a:r>
              <a:rPr lang="en-US" altLang="ko-KR" sz="2000" b="1"/>
              <a:t>152</a:t>
            </a:r>
            <a:r>
              <a:rPr lang="ko-KR" altLang="en-US" sz="2000" b="1"/>
              <a:t>개국 협약 비준</a:t>
            </a:r>
            <a:r>
              <a:rPr lang="en-US" altLang="ko-KR" sz="20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2000"/>
          </a:p>
        </p:txBody>
      </p:sp>
    </p:spTree>
    <p:extLst>
      <p:ext uri="{BB962C8B-B14F-4D97-AF65-F5344CB8AC3E}">
        <p14:creationId xmlns:p14="http://schemas.microsoft.com/office/powerpoint/2010/main" val="42182065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제목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o-KR" altLang="en-US" sz="4400">
                <a:solidFill>
                  <a:schemeClr val="tx2"/>
                </a:solidFill>
              </a:rPr>
              <a:t>장애인권리협약 주요 내용</a:t>
            </a:r>
          </a:p>
        </p:txBody>
      </p:sp>
      <p:sp>
        <p:nvSpPr>
          <p:cNvPr id="63491" name="내용 개체 틀 2"/>
          <p:cNvSpPr txBox="1">
            <a:spLocks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ko-KR" altLang="en-US" sz="2400"/>
              <a:t>협약은 </a:t>
            </a:r>
            <a:r>
              <a:rPr lang="ko-KR" altLang="en-US" sz="2400" b="1"/>
              <a:t>전문과 본문 </a:t>
            </a:r>
            <a:r>
              <a:rPr lang="en-US" altLang="ko-KR" sz="2400" b="1"/>
              <a:t>50</a:t>
            </a:r>
            <a:r>
              <a:rPr lang="ko-KR" altLang="en-US" sz="2400" b="1"/>
              <a:t>개 조항</a:t>
            </a:r>
            <a:r>
              <a:rPr lang="ko-KR" altLang="en-US" sz="2400"/>
              <a:t> 및 </a:t>
            </a:r>
            <a:r>
              <a:rPr lang="ko-KR" altLang="en-US" sz="2400" b="1"/>
              <a:t>선택의정서</a:t>
            </a:r>
            <a:r>
              <a:rPr lang="ko-KR" altLang="en-US" sz="2400"/>
              <a:t>로 구성 </a:t>
            </a:r>
          </a:p>
          <a:p>
            <a:r>
              <a:rPr lang="ko-KR" altLang="en-US" sz="2400" b="1"/>
              <a:t>전문은 총 </a:t>
            </a:r>
            <a:r>
              <a:rPr lang="en-US" altLang="ko-KR" sz="2400" b="1"/>
              <a:t>25</a:t>
            </a:r>
            <a:r>
              <a:rPr lang="ko-KR" altLang="en-US" sz="2400" b="1"/>
              <a:t>개의 각 호</a:t>
            </a:r>
            <a:r>
              <a:rPr lang="ko-KR" altLang="en-US" sz="2400"/>
              <a:t>로 구성되었으며</a:t>
            </a:r>
            <a:r>
              <a:rPr lang="en-US" altLang="ko-KR" sz="2400"/>
              <a:t>, </a:t>
            </a:r>
            <a:r>
              <a:rPr lang="ko-KR" altLang="en-US" sz="2400"/>
              <a:t>협약을 제정하게 된 배경</a:t>
            </a:r>
            <a:r>
              <a:rPr lang="en-US" altLang="ko-KR" sz="2400"/>
              <a:t>, </a:t>
            </a:r>
            <a:r>
              <a:rPr lang="ko-KR" altLang="en-US" sz="2400"/>
              <a:t>취지</a:t>
            </a:r>
            <a:r>
              <a:rPr lang="en-US" altLang="ko-KR" sz="2400"/>
              <a:t>, </a:t>
            </a:r>
            <a:r>
              <a:rPr lang="ko-KR" altLang="en-US" sz="2400"/>
              <a:t>목적</a:t>
            </a:r>
            <a:r>
              <a:rPr lang="en-US" altLang="ko-KR" sz="2400"/>
              <a:t>, </a:t>
            </a:r>
            <a:r>
              <a:rPr lang="ko-KR" altLang="en-US" sz="2400"/>
              <a:t>기본원칙 등을 선언적 형식의 문구로 정리</a:t>
            </a:r>
          </a:p>
          <a:p>
            <a:r>
              <a:rPr lang="ko-KR" altLang="en-US" sz="2400" b="1"/>
              <a:t>본문은 총 </a:t>
            </a:r>
            <a:r>
              <a:rPr lang="en-US" altLang="ko-KR" sz="2400" b="1"/>
              <a:t>50</a:t>
            </a:r>
            <a:r>
              <a:rPr lang="ko-KR" altLang="en-US" sz="2400" b="1"/>
              <a:t>개 조항</a:t>
            </a:r>
            <a:r>
              <a:rPr lang="ko-KR" altLang="en-US" sz="2400"/>
              <a:t>으로 여성장애인과 장애아동의 권리보호</a:t>
            </a:r>
            <a:r>
              <a:rPr lang="en-US" altLang="ko-KR" sz="2400"/>
              <a:t>, </a:t>
            </a:r>
            <a:r>
              <a:rPr lang="ko-KR" altLang="en-US" sz="2400"/>
              <a:t>장애인의 이동권과 문화접근권 보장</a:t>
            </a:r>
            <a:r>
              <a:rPr lang="en-US" altLang="ko-KR" sz="2400"/>
              <a:t>, </a:t>
            </a:r>
            <a:r>
              <a:rPr lang="ko-KR" altLang="en-US" sz="2400"/>
              <a:t>교육권과 건강권 및 일할 권리 등 장애인의 전 생활영역에서의 권익보장에 관한 내용 규정</a:t>
            </a:r>
          </a:p>
          <a:p>
            <a:r>
              <a:rPr lang="ko-KR" altLang="en-US" sz="2400" b="1"/>
              <a:t>선택의정서는 총 </a:t>
            </a:r>
            <a:r>
              <a:rPr lang="en-US" altLang="ko-KR" sz="2400" b="1"/>
              <a:t>18</a:t>
            </a:r>
            <a:r>
              <a:rPr lang="ko-KR" altLang="en-US" sz="2400" b="1"/>
              <a:t>개 조항</a:t>
            </a:r>
            <a:r>
              <a:rPr lang="ko-KR" altLang="en-US" sz="2400"/>
              <a:t>으로 구성되어 있으며</a:t>
            </a:r>
            <a:r>
              <a:rPr lang="en-US" altLang="ko-KR" sz="2400"/>
              <a:t>, </a:t>
            </a:r>
            <a:r>
              <a:rPr lang="ko-KR" altLang="en-US" sz="2400"/>
              <a:t>개인 청원권 관련 협약의 절차법적 효력을 확보하기 위하여 제정 </a:t>
            </a:r>
          </a:p>
          <a:p>
            <a:r>
              <a:rPr lang="en-US" altLang="ko-KR" sz="2400"/>
              <a:t>- </a:t>
            </a:r>
            <a:r>
              <a:rPr lang="ko-KR" altLang="en-US" sz="2400"/>
              <a:t>우리나라는 </a:t>
            </a:r>
            <a:r>
              <a:rPr lang="ko-KR" altLang="en-US" sz="2400" b="1"/>
              <a:t>선택의정서 비준을 유보</a:t>
            </a:r>
          </a:p>
          <a:p>
            <a:endParaRPr lang="en-US" altLang="ko-KR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32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제목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o-KR" altLang="en-US" sz="4400">
                <a:solidFill>
                  <a:schemeClr val="tx2"/>
                </a:solidFill>
              </a:rPr>
              <a:t>협약 국가보고서</a:t>
            </a:r>
            <a:r>
              <a:rPr lang="en-US" altLang="ko-KR" sz="4400">
                <a:solidFill>
                  <a:schemeClr val="tx2"/>
                </a:solidFill>
              </a:rPr>
              <a:t> </a:t>
            </a:r>
            <a:r>
              <a:rPr lang="ko-KR" altLang="en-US" sz="4400">
                <a:solidFill>
                  <a:schemeClr val="tx2"/>
                </a:solidFill>
              </a:rPr>
              <a:t>검토 경과</a:t>
            </a:r>
          </a:p>
        </p:txBody>
      </p:sp>
      <p:sp>
        <p:nvSpPr>
          <p:cNvPr id="64515" name="내용 개체 틀 2"/>
          <p:cNvSpPr txBox="1">
            <a:spLocks/>
          </p:cNvSpPr>
          <p:nvPr/>
        </p:nvSpPr>
        <p:spPr bwMode="auto">
          <a:xfrm>
            <a:off x="457200" y="12684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ko-KR" altLang="en-US" sz="2400"/>
              <a:t>협약 제</a:t>
            </a:r>
            <a:r>
              <a:rPr lang="en-US" altLang="ko-KR" sz="2400"/>
              <a:t>35</a:t>
            </a:r>
            <a:r>
              <a:rPr lang="ko-KR" altLang="en-US" sz="2400"/>
              <a:t>조 제</a:t>
            </a:r>
            <a:r>
              <a:rPr lang="en-US" altLang="ko-KR" sz="2400"/>
              <a:t>1</a:t>
            </a:r>
            <a:r>
              <a:rPr lang="ko-KR" altLang="en-US" sz="2400"/>
              <a:t>항은 </a:t>
            </a:r>
            <a:r>
              <a:rPr lang="ko-KR" altLang="en-US" sz="2400" b="1">
                <a:solidFill>
                  <a:srgbClr val="0D02EE"/>
                </a:solidFill>
              </a:rPr>
              <a:t>당사국에게 협약 발효 후 </a:t>
            </a:r>
            <a:r>
              <a:rPr lang="en-US" altLang="ko-KR" sz="2400" b="1">
                <a:solidFill>
                  <a:srgbClr val="0D02EE"/>
                </a:solidFill>
              </a:rPr>
              <a:t>2</a:t>
            </a:r>
            <a:r>
              <a:rPr lang="ko-KR" altLang="en-US" sz="2400" b="1">
                <a:solidFill>
                  <a:srgbClr val="0D02EE"/>
                </a:solidFill>
              </a:rPr>
              <a:t>년 이내에 보고서를 작성</a:t>
            </a:r>
            <a:r>
              <a:rPr lang="ko-KR" altLang="en-US" sz="2400"/>
              <a:t>하여 </a:t>
            </a:r>
            <a:r>
              <a:rPr lang="en-US" altLang="ko-KR" sz="2400"/>
              <a:t>CRPD</a:t>
            </a:r>
            <a:r>
              <a:rPr lang="ko-KR" altLang="en-US" sz="2400"/>
              <a:t>에 제출하도록 규정</a:t>
            </a:r>
          </a:p>
          <a:p>
            <a:r>
              <a:rPr lang="en-US" altLang="ko-KR" sz="2400"/>
              <a:t>- </a:t>
            </a:r>
            <a:r>
              <a:rPr lang="ko-KR" altLang="en-US" sz="2400"/>
              <a:t>협약이 </a:t>
            </a:r>
            <a:r>
              <a:rPr lang="en-US" altLang="ko-KR" sz="2400"/>
              <a:t>2009. 1. 10. </a:t>
            </a:r>
            <a:r>
              <a:rPr lang="ko-KR" altLang="en-US" sz="2400"/>
              <a:t>국내 발효되었으므로 </a:t>
            </a:r>
            <a:r>
              <a:rPr lang="en-US" altLang="ko-KR" sz="2400"/>
              <a:t>2011. 1. 10.</a:t>
            </a:r>
            <a:r>
              <a:rPr lang="ko-KR" altLang="en-US" sz="2400"/>
              <a:t>로 우리나라의 국가보고서 제출 기한이 도래</a:t>
            </a:r>
            <a:endParaRPr lang="en-US" altLang="ko-KR" sz="2400"/>
          </a:p>
          <a:p>
            <a:endParaRPr lang="ko-KR" altLang="en-US" sz="2400"/>
          </a:p>
          <a:p>
            <a:r>
              <a:rPr lang="en-US" altLang="ko-KR" sz="2400" b="1"/>
              <a:t>2010. 11. 30. </a:t>
            </a:r>
            <a:r>
              <a:rPr lang="ko-KR" altLang="en-US" sz="2400" b="1"/>
              <a:t>보건복지부</a:t>
            </a:r>
            <a:r>
              <a:rPr lang="ko-KR" altLang="en-US" sz="2400"/>
              <a:t>는 </a:t>
            </a:r>
            <a:r>
              <a:rPr lang="ko-KR" altLang="en-US" sz="2400" b="1"/>
              <a:t>협약 국가보고서</a:t>
            </a:r>
            <a:r>
              <a:rPr lang="en-US" altLang="ko-KR" sz="2400" b="1"/>
              <a:t>(</a:t>
            </a:r>
            <a:r>
              <a:rPr lang="ko-KR" altLang="en-US" sz="2400" b="1"/>
              <a:t>안</a:t>
            </a:r>
            <a:r>
              <a:rPr lang="en-US" altLang="ko-KR" sz="2400" b="1"/>
              <a:t>)</a:t>
            </a:r>
            <a:r>
              <a:rPr lang="ko-KR" altLang="en-US" sz="2400"/>
              <a:t>을</a:t>
            </a:r>
            <a:r>
              <a:rPr lang="ko-KR" altLang="en-US" sz="2400" b="1"/>
              <a:t> 작성</a:t>
            </a:r>
            <a:r>
              <a:rPr lang="en-US" altLang="ko-KR" sz="2400" b="1"/>
              <a:t>, </a:t>
            </a:r>
            <a:r>
              <a:rPr lang="ko-KR" altLang="en-US" sz="2400" b="1"/>
              <a:t>우리 위원회에 의견회신 요청</a:t>
            </a:r>
            <a:endParaRPr lang="ko-KR" altLang="en-US" sz="2400"/>
          </a:p>
          <a:p>
            <a:r>
              <a:rPr lang="en-US" altLang="ko-KR" sz="2400"/>
              <a:t>- </a:t>
            </a:r>
            <a:r>
              <a:rPr lang="ko-KR" altLang="en-US" sz="2400"/>
              <a:t>「국가인권위원회법」제</a:t>
            </a:r>
            <a:r>
              <a:rPr lang="en-US" altLang="ko-KR" sz="2400"/>
              <a:t>21</a:t>
            </a:r>
            <a:r>
              <a:rPr lang="ko-KR" altLang="en-US" sz="2400"/>
              <a:t>조는 국제인권규약에 의해 관계행정기관이 정부보고서 작성 시 우리 위원회의 의견을 청취하도록 규정</a:t>
            </a:r>
          </a:p>
          <a:p>
            <a:endParaRPr lang="en-US" altLang="ko-KR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39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제목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o-KR" altLang="en-US" sz="4400">
                <a:solidFill>
                  <a:schemeClr val="tx2"/>
                </a:solidFill>
              </a:rPr>
              <a:t>협약 국가보고서</a:t>
            </a:r>
            <a:r>
              <a:rPr lang="en-US" altLang="ko-KR" sz="4400">
                <a:solidFill>
                  <a:schemeClr val="tx2"/>
                </a:solidFill>
              </a:rPr>
              <a:t> </a:t>
            </a:r>
            <a:r>
              <a:rPr lang="ko-KR" altLang="en-US" sz="4400">
                <a:solidFill>
                  <a:schemeClr val="tx2"/>
                </a:solidFill>
              </a:rPr>
              <a:t>검토 경과</a:t>
            </a:r>
          </a:p>
        </p:txBody>
      </p:sp>
      <p:sp>
        <p:nvSpPr>
          <p:cNvPr id="65539" name="내용 개체 틀 2"/>
          <p:cNvSpPr txBox="1">
            <a:spLocks/>
          </p:cNvSpPr>
          <p:nvPr/>
        </p:nvSpPr>
        <p:spPr bwMode="auto">
          <a:xfrm>
            <a:off x="457200" y="1495425"/>
            <a:ext cx="83629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2400"/>
              <a:t>2011. 1. 17. </a:t>
            </a:r>
            <a:r>
              <a:rPr lang="ko-KR" altLang="en-US" sz="2400" b="1"/>
              <a:t>보건복지부는 국가보고서</a:t>
            </a:r>
            <a:r>
              <a:rPr lang="en-US" altLang="ko-KR" sz="2400" b="1"/>
              <a:t>(</a:t>
            </a:r>
            <a:r>
              <a:rPr lang="ko-KR" altLang="en-US" sz="2400" b="1"/>
              <a:t>안</a:t>
            </a:r>
            <a:r>
              <a:rPr lang="en-US" altLang="ko-KR" sz="2400" b="1"/>
              <a:t>)</a:t>
            </a:r>
            <a:r>
              <a:rPr lang="ko-KR" altLang="en-US" sz="2400" b="1"/>
              <a:t>에 대한 관계부처 최종검토 요청 후 </a:t>
            </a:r>
            <a:r>
              <a:rPr lang="en-US" altLang="ko-KR" sz="2400" b="1"/>
              <a:t>2011. 1. 28. </a:t>
            </a:r>
            <a:r>
              <a:rPr lang="ko-KR" altLang="en-US" sz="2400" b="1"/>
              <a:t>국가보고서 확정</a:t>
            </a:r>
            <a:r>
              <a:rPr lang="en-US" altLang="ko-KR" sz="2400"/>
              <a:t>, </a:t>
            </a:r>
            <a:r>
              <a:rPr lang="ko-KR" altLang="en-US" sz="2400"/>
              <a:t>외교부 송부</a:t>
            </a:r>
          </a:p>
          <a:p>
            <a:r>
              <a:rPr lang="en-US" altLang="ko-KR" sz="2400"/>
              <a:t>2013. 10. 21. </a:t>
            </a:r>
            <a:r>
              <a:rPr lang="ko-KR" altLang="en-US" sz="2400"/>
              <a:t>유엔인권최고대표사무소에서 제</a:t>
            </a:r>
            <a:r>
              <a:rPr lang="en-US" altLang="ko-KR" sz="2400"/>
              <a:t>12</a:t>
            </a:r>
            <a:r>
              <a:rPr lang="ko-KR" altLang="en-US" sz="2400"/>
              <a:t>차 회기 전 실무그룹회의 개최관련 우리 위원회에 협약이행 정보제공 협조요청</a:t>
            </a:r>
          </a:p>
          <a:p>
            <a:r>
              <a:rPr lang="en-US" altLang="ko-KR" sz="2400"/>
              <a:t>2014. 2. 27. CRPD </a:t>
            </a:r>
            <a:r>
              <a:rPr lang="ko-KR" altLang="en-US" sz="2400"/>
              <a:t>실무그룹회의 제출 인권위 의견서 보고안건 상임위 보고 및 </a:t>
            </a:r>
            <a:r>
              <a:rPr lang="en-US" altLang="ko-KR" sz="2400"/>
              <a:t>2014. 3. 7. CRPD</a:t>
            </a:r>
            <a:r>
              <a:rPr lang="ko-KR" altLang="en-US" sz="2400"/>
              <a:t>에 의견서 제출</a:t>
            </a:r>
          </a:p>
          <a:p>
            <a:r>
              <a:rPr lang="en-US" altLang="ko-KR" sz="2400" b="1"/>
              <a:t>2014. 4. 14. CRPD </a:t>
            </a:r>
            <a:r>
              <a:rPr lang="ko-KR" altLang="en-US" sz="2400" b="1"/>
              <a:t>실무그룹회의</a:t>
            </a:r>
            <a:r>
              <a:rPr lang="ko-KR" altLang="en-US" sz="2400"/>
              <a:t>에</a:t>
            </a:r>
            <a:r>
              <a:rPr lang="ko-KR" altLang="en-US" sz="2400" b="1"/>
              <a:t> 참석</a:t>
            </a:r>
            <a:r>
              <a:rPr lang="en-US" altLang="ko-KR" sz="2400"/>
              <a:t>, </a:t>
            </a:r>
            <a:r>
              <a:rPr lang="ko-KR" altLang="en-US" sz="2400"/>
              <a:t>한국 국가보고서에 대한 쟁점목록채택 심의 시 위원회 의견발표 및 위원 면담 등 </a:t>
            </a:r>
          </a:p>
          <a:p>
            <a:endParaRPr lang="en-US" altLang="ko-KR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45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defRPr/>
            </a:pPr>
            <a:r>
              <a:rPr lang="ko-KR" altLang="en-US" smtClean="0"/>
              <a:t>유엔장애인권리위원회 최종 견해</a:t>
            </a:r>
            <a:endParaRPr lang="ko-KR" altLang="en-US" dirty="0"/>
          </a:p>
        </p:txBody>
      </p:sp>
      <p:sp>
        <p:nvSpPr>
          <p:cNvPr id="66563" name="내용 개체 틀 2"/>
          <p:cNvSpPr txBox="1">
            <a:spLocks/>
          </p:cNvSpPr>
          <p:nvPr/>
        </p:nvSpPr>
        <p:spPr bwMode="auto">
          <a:xfrm>
            <a:off x="457200" y="12684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r>
              <a:rPr lang="en-US" altLang="ko-KR" sz="2400"/>
              <a:t>CRPD</a:t>
            </a:r>
            <a:r>
              <a:rPr lang="ko-KR" altLang="en-US" sz="2400"/>
              <a:t>는 협약 이행 관련 대한민국 제</a:t>
            </a:r>
            <a:r>
              <a:rPr lang="en-US" altLang="ko-KR" sz="2400"/>
              <a:t>1</a:t>
            </a:r>
            <a:r>
              <a:rPr lang="ko-KR" altLang="en-US" sz="2400"/>
              <a:t>차 </a:t>
            </a:r>
            <a:r>
              <a:rPr lang="ko-KR" altLang="en-US" sz="2400" b="1"/>
              <a:t>국가보고서</a:t>
            </a:r>
            <a:r>
              <a:rPr lang="ko-KR" altLang="en-US" sz="2400"/>
              <a:t>를 </a:t>
            </a:r>
            <a:r>
              <a:rPr lang="en-US" altLang="ko-KR" sz="2400"/>
              <a:t>2014. 9. 17. ~ 9. 18.</a:t>
            </a:r>
            <a:r>
              <a:rPr lang="ko-KR" altLang="en-US" sz="2400"/>
              <a:t>까지 심의 후 </a:t>
            </a:r>
            <a:r>
              <a:rPr lang="en-US" altLang="ko-KR" sz="2400" b="1"/>
              <a:t>9. 30. </a:t>
            </a:r>
            <a:r>
              <a:rPr lang="ko-KR" altLang="en-US" sz="2400" b="1"/>
              <a:t>최종견해</a:t>
            </a:r>
            <a:r>
              <a:rPr lang="en-US" altLang="ko-KR" sz="2400"/>
              <a:t> (Concluding Observations)</a:t>
            </a:r>
            <a:r>
              <a:rPr lang="ko-KR" altLang="en-US" sz="2400" b="1"/>
              <a:t> 채택</a:t>
            </a:r>
            <a:endParaRPr lang="ko-KR" altLang="en-US" sz="2400"/>
          </a:p>
          <a:p>
            <a:endParaRPr lang="en-US" altLang="ko-KR" sz="2400" b="1"/>
          </a:p>
          <a:p>
            <a:r>
              <a:rPr lang="ko-KR" altLang="en-US" sz="2400" b="1"/>
              <a:t>유엔장애인권리위원회</a:t>
            </a:r>
            <a:r>
              <a:rPr lang="ko-KR" altLang="en-US" sz="2400"/>
              <a:t>는 </a:t>
            </a:r>
            <a:r>
              <a:rPr lang="ko-KR" altLang="en-US" sz="2400" b="1"/>
              <a:t>대한민국 제</a:t>
            </a:r>
            <a:r>
              <a:rPr lang="en-US" altLang="ko-KR" sz="2400" b="1"/>
              <a:t>1</a:t>
            </a:r>
            <a:r>
              <a:rPr lang="ko-KR" altLang="en-US" sz="2400" b="1"/>
              <a:t>차 국가보고서</a:t>
            </a:r>
            <a:r>
              <a:rPr lang="ko-KR" altLang="en-US" sz="2400"/>
              <a:t>에 대한 </a:t>
            </a:r>
            <a:r>
              <a:rPr lang="ko-KR" altLang="en-US" sz="2400" b="1"/>
              <a:t>최종 견해</a:t>
            </a:r>
            <a:r>
              <a:rPr lang="ko-KR" altLang="en-US" sz="2400"/>
              <a:t>를 </a:t>
            </a:r>
            <a:r>
              <a:rPr lang="en-US" altLang="ko-KR" sz="2400" b="1"/>
              <a:t>2014. 10. 3. </a:t>
            </a:r>
            <a:r>
              <a:rPr lang="ko-KR" altLang="en-US" sz="2400" b="1"/>
              <a:t>발표</a:t>
            </a:r>
            <a:endParaRPr lang="en-US" altLang="ko-KR" sz="2400" b="1"/>
          </a:p>
          <a:p>
            <a:endParaRPr lang="ko-KR" altLang="en-US" sz="2400"/>
          </a:p>
          <a:p>
            <a:r>
              <a:rPr lang="en-US" altLang="ko-KR" sz="2400" b="1"/>
              <a:t>CRPD</a:t>
            </a:r>
            <a:r>
              <a:rPr lang="en-US" altLang="ko-KR" sz="2400"/>
              <a:t> </a:t>
            </a:r>
            <a:r>
              <a:rPr lang="ko-KR" altLang="en-US" sz="2400"/>
              <a:t>최종 견해는 </a:t>
            </a:r>
            <a:r>
              <a:rPr lang="ko-KR" altLang="en-US" sz="2400" b="1">
                <a:solidFill>
                  <a:srgbClr val="0D02EE"/>
                </a:solidFill>
              </a:rPr>
              <a:t>① 서론 ② 긍정적 측면 ③ 주요 우려 및 권고사항</a:t>
            </a:r>
            <a:r>
              <a:rPr lang="ko-KR" altLang="en-US" sz="2400" b="1"/>
              <a:t>*</a:t>
            </a:r>
            <a:r>
              <a:rPr lang="ko-KR" altLang="en-US" sz="2400"/>
              <a:t> 등 총 </a:t>
            </a:r>
            <a:r>
              <a:rPr lang="en-US" altLang="ko-KR" sz="2400"/>
              <a:t>3</a:t>
            </a:r>
            <a:r>
              <a:rPr lang="ko-KR" altLang="en-US" sz="2400"/>
              <a:t>개 부문 </a:t>
            </a:r>
            <a:r>
              <a:rPr lang="en-US" altLang="ko-KR" sz="2400"/>
              <a:t>66</a:t>
            </a:r>
            <a:r>
              <a:rPr lang="ko-KR" altLang="en-US" sz="2400"/>
              <a:t>개 항으로 구성</a:t>
            </a:r>
            <a:endParaRPr lang="en-US" altLang="ko-KR" sz="2400"/>
          </a:p>
          <a:p>
            <a:endParaRPr lang="ko-KR" altLang="en-US" sz="2400"/>
          </a:p>
          <a:p>
            <a:r>
              <a:rPr lang="ko-KR" altLang="en-US" sz="2400"/>
              <a:t>* 국가인권위원회 인력</a:t>
            </a:r>
            <a:r>
              <a:rPr lang="en-US" altLang="ko-KR" sz="2400"/>
              <a:t>·</a:t>
            </a:r>
            <a:r>
              <a:rPr lang="ko-KR" altLang="en-US" sz="2400"/>
              <a:t>예산 지원 및 독립성 확보</a:t>
            </a:r>
            <a:r>
              <a:rPr lang="en-US" altLang="ko-KR" sz="2400"/>
              <a:t>, </a:t>
            </a:r>
            <a:r>
              <a:rPr lang="ko-KR" altLang="en-US" sz="2400"/>
              <a:t>협약 선택의정서 비준</a:t>
            </a:r>
            <a:r>
              <a:rPr lang="en-US" altLang="ko-KR" sz="2400"/>
              <a:t>,</a:t>
            </a:r>
            <a:r>
              <a:rPr lang="ko-KR" altLang="en-US" sz="2400"/>
              <a:t> 장애등급판정제도 개정 등</a:t>
            </a:r>
          </a:p>
          <a:p>
            <a:endParaRPr lang="ko-KR" altLang="en-US" sz="2400"/>
          </a:p>
          <a:p>
            <a:endParaRPr lang="en-US" altLang="ko-KR" sz="240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10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o-KR" altLang="en-US" dirty="0" smtClean="0"/>
              <a:t>최종견해 </a:t>
            </a:r>
            <a:r>
              <a:rPr lang="ko-KR" altLang="en-US" dirty="0"/>
              <a:t>제시된 주요 권고사항 요약</a:t>
            </a:r>
          </a:p>
        </p:txBody>
      </p:sp>
      <p:sp>
        <p:nvSpPr>
          <p:cNvPr id="67587" name="내용 개체 틀 2"/>
          <p:cNvSpPr>
            <a:spLocks noGrp="1"/>
          </p:cNvSpPr>
          <p:nvPr>
            <p:ph idx="1"/>
          </p:nvPr>
        </p:nvSpPr>
        <p:spPr>
          <a:xfrm>
            <a:off x="457200" y="1566863"/>
            <a:ext cx="8229600" cy="4525962"/>
          </a:xfrm>
        </p:spPr>
        <p:txBody>
          <a:bodyPr/>
          <a:lstStyle/>
          <a:p>
            <a:r>
              <a:rPr lang="ko-KR" altLang="en-US" sz="2400" b="1" smtClean="0">
                <a:solidFill>
                  <a:srgbClr val="FF0000"/>
                </a:solidFill>
              </a:rPr>
              <a:t>일반 원칙 및 의무</a:t>
            </a:r>
            <a:r>
              <a:rPr lang="en-US" altLang="ko-KR" sz="2400" b="1" smtClean="0">
                <a:solidFill>
                  <a:srgbClr val="FF0000"/>
                </a:solidFill>
              </a:rPr>
              <a:t>(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1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~</a:t>
            </a:r>
            <a:r>
              <a:rPr lang="ko-KR" altLang="en-US" sz="2400" b="1" smtClean="0">
                <a:solidFill>
                  <a:srgbClr val="FF0000"/>
                </a:solidFill>
              </a:rPr>
              <a:t>제</a:t>
            </a:r>
            <a:r>
              <a:rPr lang="en-US" altLang="ko-KR" sz="2400" b="1" smtClean="0">
                <a:solidFill>
                  <a:srgbClr val="FF0000"/>
                </a:solidFill>
              </a:rPr>
              <a:t>4</a:t>
            </a:r>
            <a:r>
              <a:rPr lang="ko-KR" altLang="en-US" sz="2400" b="1" smtClean="0">
                <a:solidFill>
                  <a:srgbClr val="FF0000"/>
                </a:solidFill>
              </a:rPr>
              <a:t>조</a:t>
            </a:r>
            <a:r>
              <a:rPr lang="en-US" altLang="ko-KR" sz="2400" b="1" smtClean="0">
                <a:solidFill>
                  <a:srgbClr val="FF0000"/>
                </a:solidFill>
              </a:rPr>
              <a:t>)</a:t>
            </a:r>
          </a:p>
          <a:p>
            <a:r>
              <a:rPr lang="ko-KR" altLang="en-US" sz="2400" smtClean="0"/>
              <a:t>장애인복지법을 </a:t>
            </a:r>
            <a:r>
              <a:rPr lang="ko-KR" altLang="en-US" sz="2400" b="1" smtClean="0"/>
              <a:t>협약에서 정의</a:t>
            </a:r>
            <a:r>
              <a:rPr lang="ko-KR" altLang="en-US" sz="2400" smtClean="0"/>
              <a:t>하고 있는 </a:t>
            </a:r>
            <a:r>
              <a:rPr lang="ko-KR" altLang="en-US" sz="2400" b="1" smtClean="0"/>
              <a:t>장애에 대한 인권 기반의 접근 방식과 조화</a:t>
            </a:r>
            <a:r>
              <a:rPr lang="ko-KR" altLang="en-US" sz="2400" smtClean="0"/>
              <a:t>시킬 것을 권고</a:t>
            </a:r>
          </a:p>
          <a:p>
            <a:r>
              <a:rPr lang="ko-KR" altLang="en-US" sz="2400" smtClean="0"/>
              <a:t>현행 </a:t>
            </a:r>
            <a:r>
              <a:rPr lang="ko-KR" altLang="en-US" sz="2400" b="1" smtClean="0"/>
              <a:t>장애등급판정제도를 검토</a:t>
            </a:r>
            <a:r>
              <a:rPr lang="ko-KR" altLang="en-US" sz="2400" smtClean="0"/>
              <a:t>하여 장애인들의 특성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상황</a:t>
            </a:r>
            <a:r>
              <a:rPr lang="en-US" altLang="ko-KR" sz="2400" smtClean="0"/>
              <a:t>․</a:t>
            </a:r>
            <a:r>
              <a:rPr lang="ko-KR" altLang="en-US" sz="2400" smtClean="0"/>
              <a:t>욕구에 부합하도록 수정 </a:t>
            </a:r>
          </a:p>
          <a:p>
            <a:r>
              <a:rPr lang="ko-KR" altLang="en-US" sz="2400" smtClean="0"/>
              <a:t>정신장애인을 포함한 모든 유형의 장애인들에게 그들의 욕구에 따라 복지 및 </a:t>
            </a:r>
            <a:r>
              <a:rPr lang="ko-KR" altLang="en-US" sz="2400" b="1" smtClean="0"/>
              <a:t>활동지원서비스를 확대 적용</a:t>
            </a:r>
            <a:r>
              <a:rPr lang="ko-KR" altLang="en-US" sz="2400" smtClean="0"/>
              <a:t>할 것</a:t>
            </a:r>
          </a:p>
          <a:p>
            <a:r>
              <a:rPr lang="ko-KR" altLang="en-US" sz="2400" b="1" smtClean="0"/>
              <a:t>유엔장애인권리협약 선택의정서를 비준</a:t>
            </a:r>
            <a:r>
              <a:rPr lang="ko-KR" altLang="en-US" sz="2400" smtClean="0"/>
              <a:t>할 것을 촉구</a:t>
            </a:r>
          </a:p>
          <a:p>
            <a:endParaRPr lang="en-US" altLang="ko-KR" sz="240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88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1596</Words>
  <Application>Microsoft Office PowerPoint</Application>
  <PresentationFormat>화면 슬라이드 쇼(4:3)</PresentationFormat>
  <Paragraphs>152</Paragraphs>
  <Slides>25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최종견해 제시된 주요 권고사항 요약</vt:lpstr>
      <vt:lpstr>차기 국가보고서 제출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박중석</dc:creator>
  <cp:lastModifiedBy>박중석</cp:lastModifiedBy>
  <cp:revision>2</cp:revision>
  <dcterms:created xsi:type="dcterms:W3CDTF">2017-02-10T04:45:21Z</dcterms:created>
  <dcterms:modified xsi:type="dcterms:W3CDTF">2017-02-10T04:49:39Z</dcterms:modified>
</cp:coreProperties>
</file>